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4" r:id="rId1"/>
  </p:sldMasterIdLst>
  <p:sldIdLst>
    <p:sldId id="259" r:id="rId2"/>
    <p:sldId id="260" r:id="rId3"/>
    <p:sldId id="261" r:id="rId4"/>
    <p:sldId id="262" r:id="rId5"/>
    <p:sldId id="287" r:id="rId6"/>
    <p:sldId id="268" r:id="rId7"/>
    <p:sldId id="263" r:id="rId8"/>
    <p:sldId id="264" r:id="rId9"/>
    <p:sldId id="269" r:id="rId10"/>
    <p:sldId id="267" r:id="rId11"/>
    <p:sldId id="270" r:id="rId12"/>
    <p:sldId id="273" r:id="rId13"/>
    <p:sldId id="274" r:id="rId14"/>
    <p:sldId id="271" r:id="rId15"/>
    <p:sldId id="272" r:id="rId16"/>
    <p:sldId id="278" r:id="rId17"/>
    <p:sldId id="282" r:id="rId18"/>
    <p:sldId id="275" r:id="rId19"/>
    <p:sldId id="277" r:id="rId20"/>
    <p:sldId id="276" r:id="rId21"/>
    <p:sldId id="281" r:id="rId22"/>
    <p:sldId id="279" r:id="rId23"/>
    <p:sldId id="280" r:id="rId24"/>
    <p:sldId id="265" r:id="rId25"/>
    <p:sldId id="283" r:id="rId26"/>
    <p:sldId id="284" r:id="rId27"/>
    <p:sldId id="266" r:id="rId28"/>
    <p:sldId id="285" r:id="rId29"/>
    <p:sldId id="286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99"/>
    <a:srgbClr val="009999"/>
    <a:srgbClr val="00CC99"/>
    <a:srgbClr val="009966"/>
    <a:srgbClr val="FFCC00"/>
    <a:srgbClr val="99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4608" autoAdjust="0"/>
  </p:normalViewPr>
  <p:slideViewPr>
    <p:cSldViewPr snapToGrid="0"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CB97365-EBCA-4027-87D5-99FC1D4DF0BB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CB97365-EBCA-4027-87D5-99FC1D4DF0BB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CB97365-EBCA-4027-87D5-99FC1D4DF0BB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CB97365-EBCA-4027-87D5-99FC1D4DF0BB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CB97365-EBCA-4027-87D5-99FC1D4DF0BB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CB97365-EBCA-4027-87D5-99FC1D4DF0BB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CB97365-EBCA-4027-87D5-99FC1D4DF0BB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CB97365-EBCA-4027-87D5-99FC1D4DF0BB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9/17/2013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943600" y="1905000"/>
            <a:ext cx="2895600" cy="1143000"/>
          </a:xfrm>
        </p:spPr>
        <p:txBody>
          <a:bodyPr/>
          <a:lstStyle/>
          <a:p>
            <a:r>
              <a:rPr lang="en-US"/>
              <a:t>1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656263" y="4008438"/>
            <a:ext cx="3240087" cy="2286000"/>
          </a:xfrm>
        </p:spPr>
        <p:txBody>
          <a:bodyPr/>
          <a:lstStyle/>
          <a:p>
            <a:r>
              <a:rPr lang="en-US"/>
              <a:t>The Human Body: An Orientation</a:t>
            </a:r>
            <a:endParaRPr lang="en-US">
              <a:solidFill>
                <a:srgbClr val="FFCC00"/>
              </a:solidFill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7751763" y="3276600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D9E30D"/>
                </a:solidFill>
                <a:latin typeface="Arial" charset="0"/>
              </a:rPr>
              <a:t>P A R T  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87598"/>
            <a:ext cx="8229600" cy="1399032"/>
          </a:xfrm>
        </p:spPr>
        <p:txBody>
          <a:bodyPr/>
          <a:lstStyle/>
          <a:p>
            <a:r>
              <a:rPr lang="en-US" dirty="0"/>
              <a:t>Body Planes</a:t>
            </a:r>
          </a:p>
        </p:txBody>
      </p:sp>
      <p:sp>
        <p:nvSpPr>
          <p:cNvPr id="277507" name="Rectangle 3"/>
          <p:cNvSpPr>
            <a:spLocks noGrp="1" noChangeArrowheads="1"/>
          </p:cNvSpPr>
          <p:nvPr>
            <p:ph idx="1"/>
          </p:nvPr>
        </p:nvSpPr>
        <p:spPr>
          <a:xfrm>
            <a:off x="197893" y="886522"/>
            <a:ext cx="8229600" cy="5268618"/>
          </a:xfrm>
        </p:spPr>
        <p:txBody>
          <a:bodyPr>
            <a:normAutofit fontScale="85000" lnSpcReduction="20000"/>
          </a:bodyPr>
          <a:lstStyle/>
          <a:p>
            <a:r>
              <a:rPr lang="en-US" b="1" u="sng" dirty="0" err="1"/>
              <a:t>Sagittal</a:t>
            </a:r>
            <a:r>
              <a:rPr lang="en-US" dirty="0"/>
              <a:t> – divides the body into right and left </a:t>
            </a:r>
            <a:r>
              <a:rPr lang="en-US" dirty="0" smtClean="0"/>
              <a:t>parts</a:t>
            </a:r>
          </a:p>
          <a:p>
            <a:pPr>
              <a:buNone/>
            </a:pPr>
            <a:endParaRPr lang="en-US" dirty="0"/>
          </a:p>
          <a:p>
            <a:r>
              <a:rPr lang="en-US" b="1" u="sng" dirty="0" err="1"/>
              <a:t>Midsagittal</a:t>
            </a:r>
            <a:r>
              <a:rPr lang="en-US" b="1" u="sng" dirty="0"/>
              <a:t> or medial </a:t>
            </a:r>
            <a:r>
              <a:rPr lang="en-US" dirty="0"/>
              <a:t>– </a:t>
            </a:r>
            <a:r>
              <a:rPr lang="en-US" dirty="0" err="1"/>
              <a:t>sagittal</a:t>
            </a:r>
            <a:r>
              <a:rPr lang="en-US" dirty="0"/>
              <a:t> plane that lies on the </a:t>
            </a:r>
            <a:r>
              <a:rPr lang="en-US" dirty="0" smtClean="0"/>
              <a:t>midline</a:t>
            </a:r>
          </a:p>
          <a:p>
            <a:pPr>
              <a:buNone/>
            </a:pPr>
            <a:endParaRPr lang="en-US" dirty="0"/>
          </a:p>
          <a:p>
            <a:r>
              <a:rPr lang="en-US" b="1" u="sng" dirty="0"/>
              <a:t>Frontal or coronal </a:t>
            </a:r>
            <a:r>
              <a:rPr lang="en-US" dirty="0"/>
              <a:t>– divides the body into anterior and posterior </a:t>
            </a:r>
            <a:r>
              <a:rPr lang="en-US" dirty="0" smtClean="0"/>
              <a:t>parts</a:t>
            </a:r>
          </a:p>
          <a:p>
            <a:pPr>
              <a:buNone/>
            </a:pPr>
            <a:endParaRPr lang="en-US" dirty="0"/>
          </a:p>
          <a:p>
            <a:r>
              <a:rPr lang="en-US" b="1" u="sng" dirty="0"/>
              <a:t>Transverse or horizontal </a:t>
            </a:r>
            <a:r>
              <a:rPr lang="en-US" dirty="0"/>
              <a:t>(cross section) – divides the body into superior and inferior </a:t>
            </a:r>
            <a:r>
              <a:rPr lang="en-US" dirty="0" smtClean="0"/>
              <a:t>parts</a:t>
            </a:r>
          </a:p>
          <a:p>
            <a:pPr>
              <a:buNone/>
            </a:pPr>
            <a:endParaRPr lang="en-US" dirty="0"/>
          </a:p>
          <a:p>
            <a:r>
              <a:rPr lang="en-US" b="1" u="sng" dirty="0"/>
              <a:t>Oblique section </a:t>
            </a:r>
            <a:r>
              <a:rPr lang="en-US" dirty="0"/>
              <a:t>– cuts made diagonally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7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7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7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Body Cavities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u="sng" dirty="0"/>
              <a:t>Dorsal cavity </a:t>
            </a:r>
            <a:r>
              <a:rPr lang="en-US" dirty="0"/>
              <a:t>protects the nervous system, and is divided into two subdivisions</a:t>
            </a:r>
          </a:p>
          <a:p>
            <a:pPr lvl="1">
              <a:lnSpc>
                <a:spcPct val="90000"/>
              </a:lnSpc>
            </a:pPr>
            <a:r>
              <a:rPr lang="en-US" b="1" i="1" dirty="0" smtClean="0"/>
              <a:t>Cranial cavity </a:t>
            </a:r>
            <a:r>
              <a:rPr lang="en-US" dirty="0" smtClean="0"/>
              <a:t>– </a:t>
            </a:r>
            <a:r>
              <a:rPr lang="en-US" dirty="0"/>
              <a:t>within the skull; encases the brain</a:t>
            </a:r>
          </a:p>
          <a:p>
            <a:pPr lvl="1">
              <a:lnSpc>
                <a:spcPct val="90000"/>
              </a:lnSpc>
            </a:pPr>
            <a:r>
              <a:rPr lang="en-US" b="1" i="1" dirty="0" smtClean="0"/>
              <a:t>Vertebral </a:t>
            </a:r>
            <a:r>
              <a:rPr lang="en-US" b="1" i="1" dirty="0"/>
              <a:t>cavity </a:t>
            </a:r>
            <a:r>
              <a:rPr lang="en-US" dirty="0"/>
              <a:t>– runs within the vertebral column; encases the spinal </a:t>
            </a:r>
            <a:r>
              <a:rPr lang="en-US" dirty="0" smtClean="0"/>
              <a:t>cord</a:t>
            </a:r>
          </a:p>
          <a:p>
            <a:pPr lvl="1">
              <a:lnSpc>
                <a:spcPct val="90000"/>
              </a:lnSpc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b="1" u="sng" dirty="0"/>
              <a:t>Ventral cavity </a:t>
            </a:r>
            <a:r>
              <a:rPr lang="en-US" dirty="0"/>
              <a:t>houses the internal organs (viscera), and is divided into </a:t>
            </a:r>
            <a:r>
              <a:rPr lang="en-US" dirty="0" smtClean="0"/>
              <a:t>two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80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80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0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0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Body Cavities</a:t>
            </a:r>
          </a:p>
        </p:txBody>
      </p:sp>
      <p:sp>
        <p:nvSpPr>
          <p:cNvPr id="28365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u="sng" dirty="0">
                <a:solidFill>
                  <a:schemeClr val="accent1"/>
                </a:solidFill>
              </a:rPr>
              <a:t>Thoracic cavity </a:t>
            </a:r>
            <a:r>
              <a:rPr lang="en-US" dirty="0"/>
              <a:t>is subdivided into two pleural cavities, the </a:t>
            </a:r>
            <a:r>
              <a:rPr lang="en-US" dirty="0" err="1"/>
              <a:t>mediastinum</a:t>
            </a:r>
            <a:r>
              <a:rPr lang="en-US" dirty="0"/>
              <a:t>, and the pericardial cavity</a:t>
            </a:r>
          </a:p>
          <a:p>
            <a:pPr lvl="1"/>
            <a:r>
              <a:rPr lang="en-US" b="1" dirty="0">
                <a:solidFill>
                  <a:schemeClr val="accent1"/>
                </a:solidFill>
              </a:rPr>
              <a:t>Pleural cavities </a:t>
            </a:r>
            <a:r>
              <a:rPr lang="en-US" dirty="0"/>
              <a:t>– each houses a </a:t>
            </a:r>
            <a:r>
              <a:rPr lang="en-US" dirty="0" smtClean="0"/>
              <a:t>lung</a:t>
            </a:r>
          </a:p>
          <a:p>
            <a:pPr lvl="1">
              <a:buNone/>
            </a:pPr>
            <a:endParaRPr lang="en-US" dirty="0"/>
          </a:p>
          <a:p>
            <a:pPr lvl="1"/>
            <a:r>
              <a:rPr lang="en-US" b="1" dirty="0" err="1">
                <a:solidFill>
                  <a:schemeClr val="accent1"/>
                </a:solidFill>
              </a:rPr>
              <a:t>Mediastinu</a:t>
            </a:r>
            <a:r>
              <a:rPr lang="en-US" dirty="0" err="1">
                <a:solidFill>
                  <a:schemeClr val="accent1"/>
                </a:solidFill>
              </a:rPr>
              <a:t>m</a:t>
            </a:r>
            <a:r>
              <a:rPr lang="en-US" dirty="0"/>
              <a:t> – contains the pericardial cavity; surrounds the remaining thoracic </a:t>
            </a:r>
            <a:r>
              <a:rPr lang="en-US" dirty="0" smtClean="0"/>
              <a:t>organs</a:t>
            </a:r>
          </a:p>
          <a:p>
            <a:pPr lvl="1">
              <a:buNone/>
            </a:pPr>
            <a:endParaRPr lang="en-US" dirty="0"/>
          </a:p>
          <a:p>
            <a:pPr lvl="1"/>
            <a:r>
              <a:rPr lang="en-US" b="1" dirty="0">
                <a:solidFill>
                  <a:schemeClr val="accent1"/>
                </a:solidFill>
              </a:rPr>
              <a:t>Pericardial cavity </a:t>
            </a:r>
            <a:r>
              <a:rPr lang="en-US" dirty="0"/>
              <a:t>– encloses the heart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3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3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3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3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3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3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Body Cavities</a:t>
            </a:r>
          </a:p>
        </p:txBody>
      </p:sp>
      <p:sp>
        <p:nvSpPr>
          <p:cNvPr id="28467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u="sng" dirty="0" err="1"/>
              <a:t>abdominopelvic</a:t>
            </a:r>
            <a:r>
              <a:rPr lang="en-US" b="1" u="sng" dirty="0"/>
              <a:t> cavity </a:t>
            </a:r>
            <a:r>
              <a:rPr lang="en-US" dirty="0"/>
              <a:t>is separated from the superior thoracic cavity by the dome-shaped </a:t>
            </a:r>
            <a:r>
              <a:rPr lang="en-US" b="1" dirty="0">
                <a:solidFill>
                  <a:schemeClr val="accent1"/>
                </a:solidFill>
              </a:rPr>
              <a:t>diaphragm</a:t>
            </a:r>
          </a:p>
          <a:p>
            <a:r>
              <a:rPr lang="en-US" dirty="0"/>
              <a:t>It is composed of two subdivisions</a:t>
            </a:r>
          </a:p>
          <a:p>
            <a:pPr lvl="1"/>
            <a:r>
              <a:rPr lang="en-US" b="1" dirty="0">
                <a:solidFill>
                  <a:schemeClr val="accent1"/>
                </a:solidFill>
              </a:rPr>
              <a:t>Abdominal cavity </a:t>
            </a:r>
            <a:r>
              <a:rPr lang="en-US" dirty="0"/>
              <a:t>– contains the stomach, intestines, spleen, liver, and other organs</a:t>
            </a:r>
          </a:p>
          <a:p>
            <a:pPr lvl="1"/>
            <a:r>
              <a:rPr lang="en-US" b="1" dirty="0">
                <a:solidFill>
                  <a:schemeClr val="accent1"/>
                </a:solidFill>
              </a:rPr>
              <a:t>Pelvic cavity </a:t>
            </a:r>
            <a:r>
              <a:rPr lang="en-US" dirty="0"/>
              <a:t>– lies within the pelvis and contains the bladder, reproductive organs, and rectum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4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4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4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4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4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4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467504"/>
            <a:ext cx="8229600" cy="1399032"/>
          </a:xfrm>
        </p:spPr>
        <p:txBody>
          <a:bodyPr/>
          <a:lstStyle/>
          <a:p>
            <a:r>
              <a:rPr lang="en-US" dirty="0"/>
              <a:t>Body Cavities</a:t>
            </a:r>
          </a:p>
        </p:txBody>
      </p:sp>
      <p:sp>
        <p:nvSpPr>
          <p:cNvPr id="281606" name="Text Box 6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Figure 1.9a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7110"/>
            <a:ext cx="9042873" cy="5960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218364" y="832514"/>
            <a:ext cx="423514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C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V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64274" y="1201003"/>
            <a:ext cx="952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cranial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46161" y="4162568"/>
            <a:ext cx="1194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vertebral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16155" y="282508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thoracic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053385" y="2538483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chemeClr val="bg1"/>
                </a:solidFill>
              </a:rPr>
              <a:t>mediastinum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998795" y="294791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pleural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85147" y="3316406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pericardial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259097" y="1253614"/>
            <a:ext cx="407484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C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V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Y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790336" y="113562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cranial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716594" y="1843548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vertebral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99006" y="4380271"/>
            <a:ext cx="1356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chemeClr val="bg1"/>
                </a:solidFill>
              </a:rPr>
              <a:t>Abdomino</a:t>
            </a:r>
            <a:r>
              <a:rPr lang="en-US" sz="1800" dirty="0" smtClean="0">
                <a:solidFill>
                  <a:schemeClr val="bg1"/>
                </a:solidFill>
              </a:rPr>
              <a:t>-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   Pelvic 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642852" y="439502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abdominal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672348" y="530942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pelvic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834581" y="3996812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diaphragm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69235"/>
            <a:ext cx="8229600" cy="1399032"/>
          </a:xfrm>
        </p:spPr>
        <p:txBody>
          <a:bodyPr/>
          <a:lstStyle/>
          <a:p>
            <a:r>
              <a:rPr lang="en-US" dirty="0"/>
              <a:t>Body Cavities</a:t>
            </a:r>
          </a:p>
        </p:txBody>
      </p:sp>
      <p:sp>
        <p:nvSpPr>
          <p:cNvPr id="282630" name="Text Box 6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Figure 1.9b</a:t>
            </a:r>
          </a:p>
        </p:txBody>
      </p:sp>
      <p:grpSp>
        <p:nvGrpSpPr>
          <p:cNvPr id="282709" name="Group 85"/>
          <p:cNvGrpSpPr>
            <a:grpSpLocks/>
          </p:cNvGrpSpPr>
          <p:nvPr/>
        </p:nvGrpSpPr>
        <p:grpSpPr bwMode="auto">
          <a:xfrm>
            <a:off x="2212975" y="763873"/>
            <a:ext cx="6931025" cy="5835650"/>
            <a:chOff x="958" y="421"/>
            <a:chExt cx="4366" cy="3676"/>
          </a:xfrm>
        </p:grpSpPr>
        <p:grpSp>
          <p:nvGrpSpPr>
            <p:cNvPr id="282703" name="Group 79"/>
            <p:cNvGrpSpPr>
              <a:grpSpLocks/>
            </p:cNvGrpSpPr>
            <p:nvPr/>
          </p:nvGrpSpPr>
          <p:grpSpPr bwMode="auto">
            <a:xfrm>
              <a:off x="958" y="421"/>
              <a:ext cx="3844" cy="3676"/>
              <a:chOff x="1098" y="421"/>
              <a:chExt cx="3844" cy="3676"/>
            </a:xfrm>
          </p:grpSpPr>
          <p:pic>
            <p:nvPicPr>
              <p:cNvPr id="282632" name="Picture 8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60767"/>
              <a:stretch>
                <a:fillRect/>
              </a:stretch>
            </p:blipFill>
            <p:spPr bwMode="auto">
              <a:xfrm>
                <a:off x="2062" y="421"/>
                <a:ext cx="1944" cy="3476"/>
              </a:xfrm>
              <a:prstGeom prst="rect">
                <a:avLst/>
              </a:prstGeom>
              <a:noFill/>
            </p:spPr>
          </p:pic>
          <p:sp>
            <p:nvSpPr>
              <p:cNvPr id="282634" name="Line 10"/>
              <p:cNvSpPr>
                <a:spLocks noChangeShapeType="1"/>
              </p:cNvSpPr>
              <p:nvPr/>
            </p:nvSpPr>
            <p:spPr bwMode="auto">
              <a:xfrm flipH="1">
                <a:off x="2106" y="1602"/>
                <a:ext cx="1024" cy="1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35" name="Line 11"/>
              <p:cNvSpPr>
                <a:spLocks noChangeShapeType="1"/>
              </p:cNvSpPr>
              <p:nvPr/>
            </p:nvSpPr>
            <p:spPr bwMode="auto">
              <a:xfrm flipH="1">
                <a:off x="2034" y="1850"/>
                <a:ext cx="808" cy="1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36" name="Freeform 12"/>
              <p:cNvSpPr>
                <a:spLocks/>
              </p:cNvSpPr>
              <p:nvPr/>
            </p:nvSpPr>
            <p:spPr bwMode="auto">
              <a:xfrm>
                <a:off x="2090" y="2226"/>
                <a:ext cx="992" cy="344"/>
              </a:xfrm>
              <a:custGeom>
                <a:avLst/>
                <a:gdLst/>
                <a:ahLst/>
                <a:cxnLst>
                  <a:cxn ang="0">
                    <a:pos x="0" y="344"/>
                  </a:cxn>
                  <a:cxn ang="0">
                    <a:pos x="848" y="344"/>
                  </a:cxn>
                  <a:cxn ang="0">
                    <a:pos x="992" y="0"/>
                  </a:cxn>
                </a:cxnLst>
                <a:rect l="0" t="0" r="r" b="b"/>
                <a:pathLst>
                  <a:path w="992" h="344">
                    <a:moveTo>
                      <a:pt x="0" y="344"/>
                    </a:moveTo>
                    <a:lnTo>
                      <a:pt x="848" y="344"/>
                    </a:lnTo>
                    <a:lnTo>
                      <a:pt x="992" y="0"/>
                    </a:lnTo>
                  </a:path>
                </a:pathLst>
              </a:custGeom>
              <a:noFill/>
              <a:ln w="3810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39" name="Line 15"/>
              <p:cNvSpPr>
                <a:spLocks noChangeShapeType="1"/>
              </p:cNvSpPr>
              <p:nvPr/>
            </p:nvSpPr>
            <p:spPr bwMode="auto">
              <a:xfrm>
                <a:off x="2002" y="3394"/>
                <a:ext cx="1128" cy="1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43" name="Line 19"/>
              <p:cNvSpPr>
                <a:spLocks noChangeShapeType="1"/>
              </p:cNvSpPr>
              <p:nvPr/>
            </p:nvSpPr>
            <p:spPr bwMode="auto">
              <a:xfrm flipH="1">
                <a:off x="2202" y="2106"/>
                <a:ext cx="928" cy="1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44" name="Line 20"/>
              <p:cNvSpPr>
                <a:spLocks noChangeShapeType="1"/>
              </p:cNvSpPr>
              <p:nvPr/>
            </p:nvSpPr>
            <p:spPr bwMode="auto">
              <a:xfrm>
                <a:off x="2258" y="2786"/>
                <a:ext cx="680" cy="1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46" name="Line 22"/>
              <p:cNvSpPr>
                <a:spLocks noChangeShapeType="1"/>
              </p:cNvSpPr>
              <p:nvPr/>
            </p:nvSpPr>
            <p:spPr bwMode="auto">
              <a:xfrm flipH="1">
                <a:off x="2114" y="1602"/>
                <a:ext cx="1016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47" name="Line 23"/>
              <p:cNvSpPr>
                <a:spLocks noChangeShapeType="1"/>
              </p:cNvSpPr>
              <p:nvPr/>
            </p:nvSpPr>
            <p:spPr bwMode="auto">
              <a:xfrm flipH="1">
                <a:off x="2042" y="1850"/>
                <a:ext cx="800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48" name="Line 24"/>
              <p:cNvSpPr>
                <a:spLocks noChangeShapeType="1"/>
              </p:cNvSpPr>
              <p:nvPr/>
            </p:nvSpPr>
            <p:spPr bwMode="auto">
              <a:xfrm flipH="1">
                <a:off x="2026" y="642"/>
                <a:ext cx="1104" cy="1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49" name="Line 25"/>
              <p:cNvSpPr>
                <a:spLocks noChangeShapeType="1"/>
              </p:cNvSpPr>
              <p:nvPr/>
            </p:nvSpPr>
            <p:spPr bwMode="auto">
              <a:xfrm flipH="1">
                <a:off x="2098" y="1146"/>
                <a:ext cx="1016" cy="1"/>
              </a:xfrm>
              <a:prstGeom prst="line">
                <a:avLst/>
              </a:prstGeom>
              <a:noFill/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50" name="Line 26"/>
              <p:cNvSpPr>
                <a:spLocks noChangeShapeType="1"/>
              </p:cNvSpPr>
              <p:nvPr/>
            </p:nvSpPr>
            <p:spPr bwMode="auto">
              <a:xfrm flipH="1">
                <a:off x="2018" y="642"/>
                <a:ext cx="1112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51" name="Line 27"/>
              <p:cNvSpPr>
                <a:spLocks noChangeShapeType="1"/>
              </p:cNvSpPr>
              <p:nvPr/>
            </p:nvSpPr>
            <p:spPr bwMode="auto">
              <a:xfrm flipH="1">
                <a:off x="2106" y="1146"/>
                <a:ext cx="1008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52" name="Freeform 28"/>
              <p:cNvSpPr>
                <a:spLocks/>
              </p:cNvSpPr>
              <p:nvPr/>
            </p:nvSpPr>
            <p:spPr bwMode="auto">
              <a:xfrm>
                <a:off x="2118" y="2226"/>
                <a:ext cx="964" cy="344"/>
              </a:xfrm>
              <a:custGeom>
                <a:avLst/>
                <a:gdLst/>
                <a:ahLst/>
                <a:cxnLst>
                  <a:cxn ang="0">
                    <a:pos x="0" y="344"/>
                  </a:cxn>
                  <a:cxn ang="0">
                    <a:pos x="848" y="344"/>
                  </a:cxn>
                  <a:cxn ang="0">
                    <a:pos x="992" y="0"/>
                  </a:cxn>
                </a:cxnLst>
                <a:rect l="0" t="0" r="r" b="b"/>
                <a:pathLst>
                  <a:path w="992" h="344">
                    <a:moveTo>
                      <a:pt x="0" y="344"/>
                    </a:moveTo>
                    <a:lnTo>
                      <a:pt x="848" y="344"/>
                    </a:lnTo>
                    <a:lnTo>
                      <a:pt x="992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55" name="Line 31"/>
              <p:cNvSpPr>
                <a:spLocks noChangeShapeType="1"/>
              </p:cNvSpPr>
              <p:nvPr/>
            </p:nvSpPr>
            <p:spPr bwMode="auto">
              <a:xfrm>
                <a:off x="1994" y="3394"/>
                <a:ext cx="1136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59" name="Line 35"/>
              <p:cNvSpPr>
                <a:spLocks noChangeShapeType="1"/>
              </p:cNvSpPr>
              <p:nvPr/>
            </p:nvSpPr>
            <p:spPr bwMode="auto">
              <a:xfrm flipH="1">
                <a:off x="2210" y="2106"/>
                <a:ext cx="920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60" name="Line 36"/>
              <p:cNvSpPr>
                <a:spLocks noChangeShapeType="1"/>
              </p:cNvSpPr>
              <p:nvPr/>
            </p:nvSpPr>
            <p:spPr bwMode="auto">
              <a:xfrm>
                <a:off x="2258" y="2786"/>
                <a:ext cx="680" cy="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63" name="Rectangle 39"/>
              <p:cNvSpPr>
                <a:spLocks noChangeArrowheads="1"/>
              </p:cNvSpPr>
              <p:nvPr/>
            </p:nvSpPr>
            <p:spPr bwMode="auto">
              <a:xfrm>
                <a:off x="4414" y="2546"/>
                <a:ext cx="528" cy="8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Ventral </a:t>
                </a: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body cavity</a:t>
                </a:r>
                <a:endParaRPr lang="en-US" sz="1800">
                  <a:latin typeface="Arial" charset="0"/>
                </a:endParaRP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(thoracic </a:t>
                </a:r>
                <a:endParaRPr lang="en-US" sz="1800">
                  <a:latin typeface="Arial" charset="0"/>
                </a:endParaRP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and </a:t>
                </a:r>
                <a:endParaRPr lang="en-US" sz="1800">
                  <a:latin typeface="Arial" charset="0"/>
                </a:endParaRP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abdomino-</a:t>
                </a:r>
                <a:endParaRPr lang="en-US" sz="1800">
                  <a:latin typeface="Arial" charset="0"/>
                </a:endParaRP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pelvic</a:t>
                </a:r>
                <a:endParaRPr lang="en-US" sz="1800">
                  <a:latin typeface="Arial" charset="0"/>
                </a:endParaRP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cavities) 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282664" name="Rectangle 40"/>
              <p:cNvSpPr>
                <a:spLocks noChangeArrowheads="1"/>
              </p:cNvSpPr>
              <p:nvPr/>
            </p:nvSpPr>
            <p:spPr bwMode="auto">
              <a:xfrm>
                <a:off x="3754" y="2910"/>
                <a:ext cx="508" cy="3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Abdomino-</a:t>
                </a: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pelvic</a:t>
                </a:r>
                <a:endParaRPr lang="en-US" sz="1800">
                  <a:latin typeface="Arial" charset="0"/>
                </a:endParaRP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cavity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282665" name="Rectangle 41"/>
              <p:cNvSpPr>
                <a:spLocks noChangeArrowheads="1"/>
              </p:cNvSpPr>
              <p:nvPr/>
            </p:nvSpPr>
            <p:spPr bwMode="auto">
              <a:xfrm>
                <a:off x="1698" y="1530"/>
                <a:ext cx="619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Superior</a:t>
                </a: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mediastinum 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282666" name="Rectangle 42"/>
              <p:cNvSpPr>
                <a:spLocks noChangeArrowheads="1"/>
              </p:cNvSpPr>
              <p:nvPr/>
            </p:nvSpPr>
            <p:spPr bwMode="auto">
              <a:xfrm>
                <a:off x="1698" y="1790"/>
                <a:ext cx="320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Pleural</a:t>
                </a: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cavity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282667" name="Rectangle 43"/>
              <p:cNvSpPr>
                <a:spLocks noChangeArrowheads="1"/>
              </p:cNvSpPr>
              <p:nvPr/>
            </p:nvSpPr>
            <p:spPr bwMode="auto">
              <a:xfrm>
                <a:off x="1673" y="585"/>
                <a:ext cx="325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Cranial</a:t>
                </a: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cavity 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282668" name="Rectangle 44"/>
              <p:cNvSpPr>
                <a:spLocks noChangeArrowheads="1"/>
              </p:cNvSpPr>
              <p:nvPr/>
            </p:nvSpPr>
            <p:spPr bwMode="auto">
              <a:xfrm>
                <a:off x="1670" y="1086"/>
                <a:ext cx="415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Vertebral</a:t>
                </a: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cavity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282669" name="Rectangle 45"/>
              <p:cNvSpPr>
                <a:spLocks noChangeArrowheads="1"/>
              </p:cNvSpPr>
              <p:nvPr/>
            </p:nvSpPr>
            <p:spPr bwMode="auto">
              <a:xfrm>
                <a:off x="1698" y="2050"/>
                <a:ext cx="763" cy="3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Pericardial</a:t>
                </a: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cavity within</a:t>
                </a:r>
                <a:endParaRPr lang="en-US" sz="1800">
                  <a:latin typeface="Arial" charset="0"/>
                </a:endParaRP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the mediastinum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282670" name="Rectangle 46"/>
              <p:cNvSpPr>
                <a:spLocks noChangeArrowheads="1"/>
              </p:cNvSpPr>
              <p:nvPr/>
            </p:nvSpPr>
            <p:spPr bwMode="auto">
              <a:xfrm>
                <a:off x="1594" y="2506"/>
                <a:ext cx="501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Diaphragm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282671" name="Rectangle 47"/>
              <p:cNvSpPr>
                <a:spLocks noChangeArrowheads="1"/>
              </p:cNvSpPr>
              <p:nvPr/>
            </p:nvSpPr>
            <p:spPr bwMode="auto">
              <a:xfrm>
                <a:off x="1434" y="2722"/>
                <a:ext cx="870" cy="3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Abdominal cavity</a:t>
                </a: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(contains digestive</a:t>
                </a:r>
                <a:endParaRPr lang="en-US" sz="1800">
                  <a:latin typeface="Arial" charset="0"/>
                </a:endParaRP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viscera)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282672" name="Rectangle 48"/>
              <p:cNvSpPr>
                <a:spLocks noChangeArrowheads="1"/>
              </p:cNvSpPr>
              <p:nvPr/>
            </p:nvSpPr>
            <p:spPr bwMode="auto">
              <a:xfrm>
                <a:off x="1394" y="3330"/>
                <a:ext cx="955" cy="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Pelvic cavity</a:t>
                </a: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(contains bladder,</a:t>
                </a:r>
                <a:endParaRPr lang="en-US" sz="1800">
                  <a:latin typeface="Arial" charset="0"/>
                </a:endParaRP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reproductive organs,</a:t>
                </a:r>
                <a:endParaRPr lang="en-US" sz="1800">
                  <a:latin typeface="Arial" charset="0"/>
                </a:endParaRP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and rectum)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282677" name="Rectangle 53"/>
              <p:cNvSpPr>
                <a:spLocks noChangeArrowheads="1"/>
              </p:cNvSpPr>
              <p:nvPr/>
            </p:nvSpPr>
            <p:spPr bwMode="auto">
              <a:xfrm>
                <a:off x="1098" y="1622"/>
                <a:ext cx="491" cy="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Thoracic</a:t>
                </a: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cavity</a:t>
                </a:r>
                <a:endParaRPr lang="en-US" sz="1800">
                  <a:latin typeface="Arial" charset="0"/>
                </a:endParaRP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(contains</a:t>
                </a:r>
                <a:endParaRPr lang="en-US" sz="1800">
                  <a:latin typeface="Arial" charset="0"/>
                </a:endParaRP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heart</a:t>
                </a:r>
                <a:endParaRPr lang="en-US" sz="1800">
                  <a:latin typeface="Arial" charset="0"/>
                </a:endParaRPr>
              </a:p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and lungs)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282679" name="Rectangle 55"/>
              <p:cNvSpPr>
                <a:spLocks noChangeArrowheads="1"/>
              </p:cNvSpPr>
              <p:nvPr/>
            </p:nvSpPr>
            <p:spPr bwMode="auto">
              <a:xfrm>
                <a:off x="2710" y="3982"/>
                <a:ext cx="758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(b) Anterior view</a:t>
                </a:r>
                <a:endParaRPr lang="en-US" sz="1800">
                  <a:latin typeface="Arial" charset="0"/>
                </a:endParaRPr>
              </a:p>
            </p:txBody>
          </p:sp>
          <p:grpSp>
            <p:nvGrpSpPr>
              <p:cNvPr id="282680" name="Group 56"/>
              <p:cNvGrpSpPr>
                <a:grpSpLocks/>
              </p:cNvGrpSpPr>
              <p:nvPr/>
            </p:nvGrpSpPr>
            <p:grpSpPr bwMode="auto">
              <a:xfrm>
                <a:off x="4014" y="1417"/>
                <a:ext cx="364" cy="2274"/>
                <a:chOff x="5283" y="1587"/>
                <a:chExt cx="364" cy="2274"/>
              </a:xfrm>
            </p:grpSpPr>
            <p:sp>
              <p:nvSpPr>
                <p:cNvPr id="282681" name="Line 57"/>
                <p:cNvSpPr>
                  <a:spLocks noChangeShapeType="1"/>
                </p:cNvSpPr>
                <p:nvPr/>
              </p:nvSpPr>
              <p:spPr bwMode="auto">
                <a:xfrm>
                  <a:off x="5575" y="2772"/>
                  <a:ext cx="72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82" name="Line 58"/>
                <p:cNvSpPr>
                  <a:spLocks noChangeShapeType="1"/>
                </p:cNvSpPr>
                <p:nvPr/>
              </p:nvSpPr>
              <p:spPr bwMode="auto">
                <a:xfrm>
                  <a:off x="5290" y="1596"/>
                  <a:ext cx="284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2683" name="Line 59"/>
                <p:cNvSpPr>
                  <a:spLocks noChangeShapeType="1"/>
                </p:cNvSpPr>
                <p:nvPr/>
              </p:nvSpPr>
              <p:spPr bwMode="auto">
                <a:xfrm>
                  <a:off x="5283" y="3853"/>
                  <a:ext cx="291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2684" name="Line 60"/>
                <p:cNvSpPr>
                  <a:spLocks noChangeShapeType="1"/>
                </p:cNvSpPr>
                <p:nvPr/>
              </p:nvSpPr>
              <p:spPr bwMode="auto">
                <a:xfrm>
                  <a:off x="5574" y="1587"/>
                  <a:ext cx="0" cy="227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82685" name="Group 61"/>
              <p:cNvGrpSpPr>
                <a:grpSpLocks/>
              </p:cNvGrpSpPr>
              <p:nvPr/>
            </p:nvGrpSpPr>
            <p:grpSpPr bwMode="auto">
              <a:xfrm>
                <a:off x="3615" y="2234"/>
                <a:ext cx="123" cy="1432"/>
                <a:chOff x="4908" y="2404"/>
                <a:chExt cx="123" cy="1432"/>
              </a:xfrm>
            </p:grpSpPr>
            <p:sp>
              <p:nvSpPr>
                <p:cNvPr id="282686" name="Line 62"/>
                <p:cNvSpPr>
                  <a:spLocks noChangeShapeType="1"/>
                </p:cNvSpPr>
                <p:nvPr/>
              </p:nvSpPr>
              <p:spPr bwMode="auto">
                <a:xfrm>
                  <a:off x="4983" y="3124"/>
                  <a:ext cx="48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87" name="Line 63"/>
                <p:cNvSpPr>
                  <a:spLocks noChangeShapeType="1"/>
                </p:cNvSpPr>
                <p:nvPr/>
              </p:nvSpPr>
              <p:spPr bwMode="auto">
                <a:xfrm>
                  <a:off x="4908" y="2408"/>
                  <a:ext cx="8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2688" name="Line 64"/>
                <p:cNvSpPr>
                  <a:spLocks noChangeShapeType="1"/>
                </p:cNvSpPr>
                <p:nvPr/>
              </p:nvSpPr>
              <p:spPr bwMode="auto">
                <a:xfrm>
                  <a:off x="4908" y="3828"/>
                  <a:ext cx="76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2689" name="Line 65"/>
                <p:cNvSpPr>
                  <a:spLocks noChangeShapeType="1"/>
                </p:cNvSpPr>
                <p:nvPr/>
              </p:nvSpPr>
              <p:spPr bwMode="auto">
                <a:xfrm>
                  <a:off x="4984" y="2404"/>
                  <a:ext cx="0" cy="143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82690" name="Group 66"/>
              <p:cNvGrpSpPr>
                <a:grpSpLocks/>
              </p:cNvGrpSpPr>
              <p:nvPr/>
            </p:nvGrpSpPr>
            <p:grpSpPr bwMode="auto">
              <a:xfrm>
                <a:off x="1554" y="1510"/>
                <a:ext cx="153" cy="940"/>
                <a:chOff x="2847" y="1656"/>
                <a:chExt cx="153" cy="940"/>
              </a:xfrm>
            </p:grpSpPr>
            <p:sp>
              <p:nvSpPr>
                <p:cNvPr id="282691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2847" y="2068"/>
                  <a:ext cx="80" cy="1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2692" name="Line 68"/>
                <p:cNvSpPr>
                  <a:spLocks noChangeShapeType="1"/>
                </p:cNvSpPr>
                <p:nvPr/>
              </p:nvSpPr>
              <p:spPr bwMode="auto">
                <a:xfrm>
                  <a:off x="2924" y="1664"/>
                  <a:ext cx="76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2693" name="Line 69"/>
                <p:cNvSpPr>
                  <a:spLocks noChangeShapeType="1"/>
                </p:cNvSpPr>
                <p:nvPr/>
              </p:nvSpPr>
              <p:spPr bwMode="auto">
                <a:xfrm>
                  <a:off x="2924" y="2588"/>
                  <a:ext cx="76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2694" name="Line 70"/>
                <p:cNvSpPr>
                  <a:spLocks noChangeShapeType="1"/>
                </p:cNvSpPr>
                <p:nvPr/>
              </p:nvSpPr>
              <p:spPr bwMode="auto">
                <a:xfrm>
                  <a:off x="2924" y="1656"/>
                  <a:ext cx="0" cy="94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82704" name="Group 80"/>
            <p:cNvGrpSpPr>
              <a:grpSpLocks/>
            </p:cNvGrpSpPr>
            <p:nvPr/>
          </p:nvGrpSpPr>
          <p:grpSpPr bwMode="auto">
            <a:xfrm>
              <a:off x="4207" y="518"/>
              <a:ext cx="1117" cy="530"/>
              <a:chOff x="1334" y="3292"/>
              <a:chExt cx="1117" cy="530"/>
            </a:xfrm>
          </p:grpSpPr>
          <p:pic>
            <p:nvPicPr>
              <p:cNvPr id="282705" name="Picture 8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83199" r="77557" b="5322"/>
              <a:stretch>
                <a:fillRect/>
              </a:stretch>
            </p:blipFill>
            <p:spPr bwMode="auto">
              <a:xfrm>
                <a:off x="1339" y="3423"/>
                <a:ext cx="1112" cy="399"/>
              </a:xfrm>
              <a:prstGeom prst="rect">
                <a:avLst/>
              </a:prstGeom>
              <a:noFill/>
            </p:spPr>
          </p:pic>
          <p:sp>
            <p:nvSpPr>
              <p:cNvPr id="282706" name="Rectangle 82"/>
              <p:cNvSpPr>
                <a:spLocks noChangeArrowheads="1"/>
              </p:cNvSpPr>
              <p:nvPr/>
            </p:nvSpPr>
            <p:spPr bwMode="auto">
              <a:xfrm>
                <a:off x="1334" y="3292"/>
                <a:ext cx="207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Key: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282707" name="Rectangle 83"/>
              <p:cNvSpPr>
                <a:spLocks noChangeArrowheads="1"/>
              </p:cNvSpPr>
              <p:nvPr/>
            </p:nvSpPr>
            <p:spPr bwMode="auto">
              <a:xfrm>
                <a:off x="1566" y="3476"/>
                <a:ext cx="85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Dorsal body cavity</a:t>
                </a:r>
                <a:endParaRPr lang="en-US" sz="1800">
                  <a:latin typeface="Arial" charset="0"/>
                </a:endParaRPr>
              </a:p>
            </p:txBody>
          </p:sp>
          <p:sp>
            <p:nvSpPr>
              <p:cNvPr id="282708" name="Rectangle 84"/>
              <p:cNvSpPr>
                <a:spLocks noChangeArrowheads="1"/>
              </p:cNvSpPr>
              <p:nvPr/>
            </p:nvSpPr>
            <p:spPr bwMode="auto">
              <a:xfrm>
                <a:off x="1566" y="3660"/>
                <a:ext cx="880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1" hangingPunct="1"/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Ventral body cavity</a:t>
                </a:r>
                <a:endParaRPr lang="en-US" sz="1800">
                  <a:latin typeface="Arial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Body Cavities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Oral and digestive </a:t>
            </a:r>
            <a:r>
              <a:rPr lang="en-US" dirty="0"/>
              <a:t>– mouth and cavities of the digestive organs</a:t>
            </a:r>
          </a:p>
          <a:p>
            <a:r>
              <a:rPr lang="en-US" b="1" u="sng" dirty="0"/>
              <a:t>Nasal</a:t>
            </a:r>
            <a:r>
              <a:rPr lang="en-US" dirty="0"/>
              <a:t> –located within and posterior to the nose</a:t>
            </a:r>
          </a:p>
          <a:p>
            <a:r>
              <a:rPr lang="en-US" b="1" u="sng" dirty="0"/>
              <a:t>Orbital </a:t>
            </a:r>
            <a:r>
              <a:rPr lang="en-US" dirty="0"/>
              <a:t>– house the eyes</a:t>
            </a:r>
          </a:p>
          <a:p>
            <a:r>
              <a:rPr lang="en-US" b="1" u="sng" dirty="0"/>
              <a:t>Middle ear </a:t>
            </a:r>
            <a:r>
              <a:rPr lang="en-US" dirty="0"/>
              <a:t>– contains bones (</a:t>
            </a:r>
            <a:r>
              <a:rPr lang="en-US" dirty="0" err="1"/>
              <a:t>ossicles</a:t>
            </a:r>
            <a:r>
              <a:rPr lang="en-US" dirty="0"/>
              <a:t>) that transmit sound vibrations</a:t>
            </a:r>
          </a:p>
          <a:p>
            <a:r>
              <a:rPr lang="en-US" b="1" u="sng" dirty="0"/>
              <a:t>Synovial</a:t>
            </a:r>
            <a:r>
              <a:rPr lang="en-US" dirty="0"/>
              <a:t> – joint cavities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8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8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8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8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8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8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Body Cavities</a:t>
            </a:r>
          </a:p>
        </p:txBody>
      </p:sp>
      <p:sp>
        <p:nvSpPr>
          <p:cNvPr id="294918" name="Text Box 6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Figure 1.13</a:t>
            </a:r>
          </a:p>
        </p:txBody>
      </p:sp>
      <p:pic>
        <p:nvPicPr>
          <p:cNvPr id="294920" name="Picture 8"/>
          <p:cNvPicPr>
            <a:picLocks noChangeAspect="1" noChangeArrowheads="1"/>
          </p:cNvPicPr>
          <p:nvPr/>
        </p:nvPicPr>
        <p:blipFill>
          <a:blip r:embed="rId2" cstate="print"/>
          <a:srcRect l="1166" t="2757" r="1451" b="9337"/>
          <a:stretch>
            <a:fillRect/>
          </a:stretch>
        </p:blipFill>
        <p:spPr bwMode="auto">
          <a:xfrm>
            <a:off x="100013" y="1443038"/>
            <a:ext cx="8942387" cy="3970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Ventral Body Cavity Membranes</a:t>
            </a:r>
          </a:p>
        </p:txBody>
      </p:sp>
      <p:sp>
        <p:nvSpPr>
          <p:cNvPr id="28570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Parietal </a:t>
            </a:r>
            <a:r>
              <a:rPr lang="en-US" b="1" i="1" dirty="0" err="1"/>
              <a:t>serosa</a:t>
            </a:r>
            <a:r>
              <a:rPr lang="en-US" b="1" i="1" dirty="0"/>
              <a:t> </a:t>
            </a:r>
            <a:r>
              <a:rPr lang="en-US" dirty="0"/>
              <a:t>lines internal body walls</a:t>
            </a:r>
          </a:p>
          <a:p>
            <a:r>
              <a:rPr lang="en-US" b="1" i="1" dirty="0"/>
              <a:t>Visceral </a:t>
            </a:r>
            <a:r>
              <a:rPr lang="en-US" b="1" i="1" dirty="0" err="1"/>
              <a:t>serosa</a:t>
            </a:r>
            <a:r>
              <a:rPr lang="en-US" b="1" i="1" dirty="0"/>
              <a:t> </a:t>
            </a:r>
            <a:r>
              <a:rPr lang="en-US" dirty="0"/>
              <a:t>covers the internal organs</a:t>
            </a:r>
          </a:p>
          <a:p>
            <a:r>
              <a:rPr lang="en-US" dirty="0"/>
              <a:t>Serous fluid separates the </a:t>
            </a:r>
            <a:r>
              <a:rPr lang="en-US" dirty="0" err="1"/>
              <a:t>serosae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5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5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5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5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5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5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Heart Serosae</a:t>
            </a:r>
          </a:p>
        </p:txBody>
      </p:sp>
      <p:sp>
        <p:nvSpPr>
          <p:cNvPr id="287750" name="Text Box 6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Figure 1.10b</a:t>
            </a:r>
          </a:p>
        </p:txBody>
      </p:sp>
      <p:pic>
        <p:nvPicPr>
          <p:cNvPr id="287752" name="Picture 8"/>
          <p:cNvPicPr>
            <a:picLocks noChangeAspect="1" noChangeArrowheads="1"/>
          </p:cNvPicPr>
          <p:nvPr/>
        </p:nvPicPr>
        <p:blipFill>
          <a:blip r:embed="rId2" cstate="print"/>
          <a:srcRect l="2542" t="44888" r="2185" b="6961"/>
          <a:stretch>
            <a:fillRect/>
          </a:stretch>
        </p:blipFill>
        <p:spPr bwMode="auto">
          <a:xfrm>
            <a:off x="0" y="1408728"/>
            <a:ext cx="8645525" cy="4687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Anatomical Position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idx="1"/>
          </p:nvPr>
        </p:nvSpPr>
        <p:spPr>
          <a:xfrm>
            <a:off x="353041" y="1264503"/>
            <a:ext cx="4244975" cy="5056188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Body erect, feet slightly apart, palms facing forward, thumbs point away from body</a:t>
            </a:r>
          </a:p>
        </p:txBody>
      </p:sp>
      <p:sp>
        <p:nvSpPr>
          <p:cNvPr id="270343" name="Text Box 7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Figure 1.7a</a:t>
            </a:r>
          </a:p>
        </p:txBody>
      </p:sp>
      <p:pic>
        <p:nvPicPr>
          <p:cNvPr id="270344" name="Picture 8"/>
          <p:cNvPicPr>
            <a:picLocks noChangeAspect="1" noChangeArrowheads="1"/>
          </p:cNvPicPr>
          <p:nvPr/>
        </p:nvPicPr>
        <p:blipFill>
          <a:blip r:embed="rId2" cstate="print"/>
          <a:srcRect l="24144" t="2368" r="17885" b="4169"/>
          <a:stretch>
            <a:fillRect/>
          </a:stretch>
        </p:blipFill>
        <p:spPr bwMode="auto">
          <a:xfrm>
            <a:off x="6027478" y="1269242"/>
            <a:ext cx="2127509" cy="5133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Serous Membrane Relationship</a:t>
            </a:r>
          </a:p>
        </p:txBody>
      </p:sp>
      <p:sp>
        <p:nvSpPr>
          <p:cNvPr id="286726" name="Text Box 6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Figure 1.10a</a:t>
            </a:r>
          </a:p>
        </p:txBody>
      </p:sp>
      <p:pic>
        <p:nvPicPr>
          <p:cNvPr id="286728" name="Picture 8"/>
          <p:cNvPicPr>
            <a:picLocks noChangeAspect="1" noChangeArrowheads="1"/>
          </p:cNvPicPr>
          <p:nvPr/>
        </p:nvPicPr>
        <p:blipFill>
          <a:blip r:embed="rId2" cstate="print"/>
          <a:srcRect l="1828" t="2037" r="14003" b="59372"/>
          <a:stretch>
            <a:fillRect/>
          </a:stretch>
        </p:blipFill>
        <p:spPr bwMode="auto">
          <a:xfrm>
            <a:off x="0" y="2183239"/>
            <a:ext cx="8864600" cy="4360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477671"/>
            <a:ext cx="8229600" cy="1399032"/>
          </a:xfrm>
        </p:spPr>
        <p:txBody>
          <a:bodyPr/>
          <a:lstStyle/>
          <a:p>
            <a:r>
              <a:rPr lang="en-US" dirty="0" err="1"/>
              <a:t>Abdominopelvic</a:t>
            </a:r>
            <a:r>
              <a:rPr lang="en-US" dirty="0"/>
              <a:t> Quadrants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idx="1"/>
          </p:nvPr>
        </p:nvSpPr>
        <p:spPr>
          <a:xfrm>
            <a:off x="298450" y="977900"/>
            <a:ext cx="2740025" cy="4879975"/>
          </a:xfrm>
        </p:spPr>
        <p:txBody>
          <a:bodyPr/>
          <a:lstStyle/>
          <a:p>
            <a:r>
              <a:rPr lang="en-US" dirty="0"/>
              <a:t>Right upper</a:t>
            </a:r>
          </a:p>
          <a:p>
            <a:r>
              <a:rPr lang="en-US" dirty="0"/>
              <a:t>Left upper</a:t>
            </a:r>
          </a:p>
          <a:p>
            <a:r>
              <a:rPr lang="en-US" dirty="0"/>
              <a:t>Right lower</a:t>
            </a:r>
          </a:p>
          <a:p>
            <a:r>
              <a:rPr lang="en-US" dirty="0"/>
              <a:t>Left lower</a:t>
            </a:r>
          </a:p>
        </p:txBody>
      </p:sp>
      <p:sp>
        <p:nvSpPr>
          <p:cNvPr id="291847" name="Text Box 7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Figure 1.12</a:t>
            </a:r>
          </a:p>
        </p:txBody>
      </p:sp>
      <p:pic>
        <p:nvPicPr>
          <p:cNvPr id="291848" name="Picture 8"/>
          <p:cNvPicPr>
            <a:picLocks noChangeAspect="1" noChangeArrowheads="1"/>
          </p:cNvPicPr>
          <p:nvPr/>
        </p:nvPicPr>
        <p:blipFill>
          <a:blip r:embed="rId2" cstate="print"/>
          <a:srcRect t="1732" b="6458"/>
          <a:stretch>
            <a:fillRect/>
          </a:stretch>
        </p:blipFill>
        <p:spPr bwMode="auto">
          <a:xfrm>
            <a:off x="3241675" y="742950"/>
            <a:ext cx="5505450" cy="571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2484" y="0"/>
            <a:ext cx="8229600" cy="1399032"/>
          </a:xfrm>
        </p:spPr>
        <p:txBody>
          <a:bodyPr/>
          <a:lstStyle/>
          <a:p>
            <a:r>
              <a:rPr lang="en-US" dirty="0" err="1"/>
              <a:t>Abdominopelvic</a:t>
            </a:r>
            <a:r>
              <a:rPr lang="en-US" dirty="0"/>
              <a:t> Regions</a:t>
            </a:r>
          </a:p>
        </p:txBody>
      </p:sp>
      <p:sp>
        <p:nvSpPr>
          <p:cNvPr id="289799" name="Text Box 7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Figure 1.11a</a:t>
            </a:r>
          </a:p>
        </p:txBody>
      </p:sp>
      <p:pic>
        <p:nvPicPr>
          <p:cNvPr id="289800" name="Picture 8"/>
          <p:cNvPicPr>
            <a:picLocks noChangeAspect="1" noChangeArrowheads="1"/>
          </p:cNvPicPr>
          <p:nvPr/>
        </p:nvPicPr>
        <p:blipFill>
          <a:blip r:embed="rId2" cstate="print"/>
          <a:srcRect l="1128" t="7776" r="60907" b="11107"/>
          <a:stretch>
            <a:fillRect/>
          </a:stretch>
        </p:blipFill>
        <p:spPr bwMode="auto">
          <a:xfrm>
            <a:off x="2143481" y="1266825"/>
            <a:ext cx="4614862" cy="5591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/>
          <a:lstStyle/>
          <a:p>
            <a:r>
              <a:rPr lang="en-US" dirty="0"/>
              <a:t>Organs of the </a:t>
            </a:r>
            <a:r>
              <a:rPr lang="en-US" dirty="0" err="1"/>
              <a:t>Abdominopelvic</a:t>
            </a:r>
            <a:r>
              <a:rPr lang="en-US" dirty="0"/>
              <a:t> Regions</a:t>
            </a:r>
          </a:p>
        </p:txBody>
      </p:sp>
      <p:sp>
        <p:nvSpPr>
          <p:cNvPr id="290822" name="Text Box 6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Figure 1.11b</a:t>
            </a:r>
          </a:p>
        </p:txBody>
      </p:sp>
      <p:pic>
        <p:nvPicPr>
          <p:cNvPr id="290823" name="Picture 7"/>
          <p:cNvPicPr>
            <a:picLocks noChangeAspect="1" noChangeArrowheads="1"/>
          </p:cNvPicPr>
          <p:nvPr/>
        </p:nvPicPr>
        <p:blipFill>
          <a:blip r:embed="rId2" cstate="print"/>
          <a:srcRect l="41257" t="1828" r="1404" b="6944"/>
          <a:stretch>
            <a:fillRect/>
          </a:stretch>
        </p:blipFill>
        <p:spPr bwMode="auto">
          <a:xfrm>
            <a:off x="1412259" y="1488862"/>
            <a:ext cx="6208713" cy="560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5188" y="-305712"/>
            <a:ext cx="8918812" cy="1399032"/>
          </a:xfrm>
        </p:spPr>
        <p:txBody>
          <a:bodyPr/>
          <a:lstStyle/>
          <a:p>
            <a:r>
              <a:rPr lang="en-US" dirty="0"/>
              <a:t>Regional Terms: Anterior View</a:t>
            </a:r>
          </a:p>
        </p:txBody>
      </p:sp>
      <p:sp>
        <p:nvSpPr>
          <p:cNvPr id="275464" name="Text Box 8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Figure 1.7a</a:t>
            </a:r>
          </a:p>
        </p:txBody>
      </p:sp>
      <p:grpSp>
        <p:nvGrpSpPr>
          <p:cNvPr id="275684" name="Group 228"/>
          <p:cNvGrpSpPr>
            <a:grpSpLocks/>
          </p:cNvGrpSpPr>
          <p:nvPr/>
        </p:nvGrpSpPr>
        <p:grpSpPr bwMode="auto">
          <a:xfrm>
            <a:off x="2733296" y="1421855"/>
            <a:ext cx="4035425" cy="5605462"/>
            <a:chOff x="1610" y="483"/>
            <a:chExt cx="2542" cy="3531"/>
          </a:xfrm>
        </p:grpSpPr>
        <p:pic>
          <p:nvPicPr>
            <p:cNvPr id="275612" name="Picture 156"/>
            <p:cNvPicPr>
              <a:picLocks noChangeAspect="1" noChangeArrowheads="1"/>
            </p:cNvPicPr>
            <p:nvPr/>
          </p:nvPicPr>
          <p:blipFill>
            <a:blip r:embed="rId2" cstate="print"/>
            <a:srcRect t="2650" b="2379"/>
            <a:stretch>
              <a:fillRect/>
            </a:stretch>
          </p:blipFill>
          <p:spPr bwMode="auto">
            <a:xfrm>
              <a:off x="2240" y="488"/>
              <a:ext cx="1416" cy="3353"/>
            </a:xfrm>
            <a:prstGeom prst="rect">
              <a:avLst/>
            </a:prstGeom>
            <a:noFill/>
            <a:ln w="15875">
              <a:miter lim="800000"/>
              <a:headEnd/>
              <a:tailEnd/>
            </a:ln>
          </p:spPr>
        </p:pic>
        <p:sp>
          <p:nvSpPr>
            <p:cNvPr id="275626" name="Freeform 170"/>
            <p:cNvSpPr>
              <a:spLocks noChangeAspect="1"/>
            </p:cNvSpPr>
            <p:nvPr/>
          </p:nvSpPr>
          <p:spPr bwMode="auto">
            <a:xfrm>
              <a:off x="2183" y="831"/>
              <a:ext cx="748" cy="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" y="0"/>
                </a:cxn>
                <a:cxn ang="0">
                  <a:pos x="1040" y="296"/>
                </a:cxn>
              </a:cxnLst>
              <a:rect l="0" t="0" r="r" b="b"/>
              <a:pathLst>
                <a:path w="1040" h="296">
                  <a:moveTo>
                    <a:pt x="0" y="0"/>
                  </a:moveTo>
                  <a:lnTo>
                    <a:pt x="88" y="0"/>
                  </a:lnTo>
                  <a:lnTo>
                    <a:pt x="1040" y="296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627" name="Freeform 171"/>
            <p:cNvSpPr>
              <a:spLocks noChangeAspect="1"/>
            </p:cNvSpPr>
            <p:nvPr/>
          </p:nvSpPr>
          <p:spPr bwMode="auto">
            <a:xfrm>
              <a:off x="2113" y="653"/>
              <a:ext cx="829" cy="2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0"/>
                </a:cxn>
                <a:cxn ang="0">
                  <a:pos x="1152" y="360"/>
                </a:cxn>
              </a:cxnLst>
              <a:rect l="0" t="0" r="r" b="b"/>
              <a:pathLst>
                <a:path w="1152" h="360">
                  <a:moveTo>
                    <a:pt x="0" y="0"/>
                  </a:moveTo>
                  <a:lnTo>
                    <a:pt x="64" y="0"/>
                  </a:lnTo>
                  <a:lnTo>
                    <a:pt x="1152" y="36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628" name="Freeform 172"/>
            <p:cNvSpPr>
              <a:spLocks noChangeAspect="1"/>
            </p:cNvSpPr>
            <p:nvPr/>
          </p:nvSpPr>
          <p:spPr bwMode="auto">
            <a:xfrm>
              <a:off x="2113" y="520"/>
              <a:ext cx="823" cy="3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0"/>
                </a:cxn>
                <a:cxn ang="0">
                  <a:pos x="1144" y="448"/>
                </a:cxn>
              </a:cxnLst>
              <a:rect l="0" t="0" r="r" b="b"/>
              <a:pathLst>
                <a:path w="1144" h="448">
                  <a:moveTo>
                    <a:pt x="0" y="0"/>
                  </a:moveTo>
                  <a:lnTo>
                    <a:pt x="64" y="0"/>
                  </a:lnTo>
                  <a:lnTo>
                    <a:pt x="1144" y="44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641" name="Freeform 185"/>
            <p:cNvSpPr>
              <a:spLocks noChangeAspect="1"/>
            </p:cNvSpPr>
            <p:nvPr/>
          </p:nvSpPr>
          <p:spPr bwMode="auto">
            <a:xfrm>
              <a:off x="2942" y="894"/>
              <a:ext cx="506" cy="92"/>
            </a:xfrm>
            <a:custGeom>
              <a:avLst/>
              <a:gdLst/>
              <a:ahLst/>
              <a:cxnLst>
                <a:cxn ang="0">
                  <a:pos x="704" y="0"/>
                </a:cxn>
                <a:cxn ang="0">
                  <a:pos x="624" y="0"/>
                </a:cxn>
                <a:cxn ang="0">
                  <a:pos x="0" y="128"/>
                </a:cxn>
              </a:cxnLst>
              <a:rect l="0" t="0" r="r" b="b"/>
              <a:pathLst>
                <a:path w="704" h="128">
                  <a:moveTo>
                    <a:pt x="704" y="0"/>
                  </a:moveTo>
                  <a:lnTo>
                    <a:pt x="624" y="0"/>
                  </a:lnTo>
                  <a:lnTo>
                    <a:pt x="0" y="12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642" name="Freeform 186"/>
            <p:cNvSpPr>
              <a:spLocks noChangeAspect="1"/>
            </p:cNvSpPr>
            <p:nvPr/>
          </p:nvSpPr>
          <p:spPr bwMode="auto">
            <a:xfrm>
              <a:off x="3005" y="635"/>
              <a:ext cx="438" cy="133"/>
            </a:xfrm>
            <a:custGeom>
              <a:avLst/>
              <a:gdLst/>
              <a:ahLst/>
              <a:cxnLst>
                <a:cxn ang="0">
                  <a:pos x="608" y="0"/>
                </a:cxn>
                <a:cxn ang="0">
                  <a:pos x="536" y="0"/>
                </a:cxn>
                <a:cxn ang="0">
                  <a:pos x="0" y="184"/>
                </a:cxn>
              </a:cxnLst>
              <a:rect l="0" t="0" r="r" b="b"/>
              <a:pathLst>
                <a:path w="608" h="184">
                  <a:moveTo>
                    <a:pt x="608" y="0"/>
                  </a:moveTo>
                  <a:lnTo>
                    <a:pt x="536" y="0"/>
                  </a:lnTo>
                  <a:lnTo>
                    <a:pt x="0" y="184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643" name="Freeform 187"/>
            <p:cNvSpPr>
              <a:spLocks noChangeAspect="1"/>
            </p:cNvSpPr>
            <p:nvPr/>
          </p:nvSpPr>
          <p:spPr bwMode="auto">
            <a:xfrm>
              <a:off x="2942" y="520"/>
              <a:ext cx="512" cy="178"/>
            </a:xfrm>
            <a:custGeom>
              <a:avLst/>
              <a:gdLst/>
              <a:ahLst/>
              <a:cxnLst>
                <a:cxn ang="0">
                  <a:pos x="712" y="0"/>
                </a:cxn>
                <a:cxn ang="0">
                  <a:pos x="624" y="0"/>
                </a:cxn>
                <a:cxn ang="0">
                  <a:pos x="0" y="248"/>
                </a:cxn>
              </a:cxnLst>
              <a:rect l="0" t="0" r="r" b="b"/>
              <a:pathLst>
                <a:path w="712" h="248">
                  <a:moveTo>
                    <a:pt x="712" y="0"/>
                  </a:moveTo>
                  <a:lnTo>
                    <a:pt x="624" y="0"/>
                  </a:lnTo>
                  <a:lnTo>
                    <a:pt x="0" y="24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644" name="Freeform 188"/>
            <p:cNvSpPr>
              <a:spLocks noChangeAspect="1"/>
            </p:cNvSpPr>
            <p:nvPr/>
          </p:nvSpPr>
          <p:spPr bwMode="auto">
            <a:xfrm>
              <a:off x="3039" y="768"/>
              <a:ext cx="404" cy="51"/>
            </a:xfrm>
            <a:custGeom>
              <a:avLst/>
              <a:gdLst/>
              <a:ahLst/>
              <a:cxnLst>
                <a:cxn ang="0">
                  <a:pos x="560" y="0"/>
                </a:cxn>
                <a:cxn ang="0">
                  <a:pos x="488" y="0"/>
                </a:cxn>
                <a:cxn ang="0">
                  <a:pos x="0" y="72"/>
                </a:cxn>
              </a:cxnLst>
              <a:rect l="0" t="0" r="r" b="b"/>
              <a:pathLst>
                <a:path w="560" h="72">
                  <a:moveTo>
                    <a:pt x="560" y="0"/>
                  </a:moveTo>
                  <a:lnTo>
                    <a:pt x="488" y="0"/>
                  </a:lnTo>
                  <a:lnTo>
                    <a:pt x="0" y="72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645" name="Rectangle 189"/>
            <p:cNvSpPr>
              <a:spLocks noChangeAspect="1" noChangeArrowheads="1"/>
            </p:cNvSpPr>
            <p:nvPr/>
          </p:nvSpPr>
          <p:spPr bwMode="auto">
            <a:xfrm>
              <a:off x="1615" y="483"/>
              <a:ext cx="474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Nasal (nose)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75646" name="Rectangle 190"/>
            <p:cNvSpPr>
              <a:spLocks noChangeAspect="1" noChangeArrowheads="1"/>
            </p:cNvSpPr>
            <p:nvPr/>
          </p:nvSpPr>
          <p:spPr bwMode="auto">
            <a:xfrm>
              <a:off x="1610" y="609"/>
              <a:ext cx="480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Oral (mouth)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75647" name="Rectangle 191"/>
            <p:cNvSpPr>
              <a:spLocks noChangeAspect="1" noChangeArrowheads="1"/>
            </p:cNvSpPr>
            <p:nvPr/>
          </p:nvSpPr>
          <p:spPr bwMode="auto">
            <a:xfrm>
              <a:off x="1610" y="793"/>
              <a:ext cx="566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Cervical (neck)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75671" name="Rectangle 215"/>
            <p:cNvSpPr>
              <a:spLocks noChangeAspect="1" noChangeArrowheads="1"/>
            </p:cNvSpPr>
            <p:nvPr/>
          </p:nvSpPr>
          <p:spPr bwMode="auto">
            <a:xfrm>
              <a:off x="3468" y="500"/>
              <a:ext cx="684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Frontal (forehead)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75672" name="Rectangle 216"/>
            <p:cNvSpPr>
              <a:spLocks noChangeAspect="1" noChangeArrowheads="1"/>
            </p:cNvSpPr>
            <p:nvPr/>
          </p:nvSpPr>
          <p:spPr bwMode="auto">
            <a:xfrm>
              <a:off x="3468" y="615"/>
              <a:ext cx="465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Orbital (eye)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75673" name="Rectangle 217"/>
            <p:cNvSpPr>
              <a:spLocks noChangeAspect="1" noChangeArrowheads="1"/>
            </p:cNvSpPr>
            <p:nvPr/>
          </p:nvSpPr>
          <p:spPr bwMode="auto">
            <a:xfrm>
              <a:off x="3468" y="741"/>
              <a:ext cx="562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Buccal (cheek)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75676" name="Rectangle 220"/>
            <p:cNvSpPr>
              <a:spLocks noChangeAspect="1" noChangeArrowheads="1"/>
            </p:cNvSpPr>
            <p:nvPr/>
          </p:nvSpPr>
          <p:spPr bwMode="auto">
            <a:xfrm>
              <a:off x="3468" y="874"/>
              <a:ext cx="493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Mental (chin)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75678" name="Rectangle 222"/>
            <p:cNvSpPr>
              <a:spLocks noChangeAspect="1" noChangeArrowheads="1"/>
            </p:cNvSpPr>
            <p:nvPr/>
          </p:nvSpPr>
          <p:spPr bwMode="auto">
            <a:xfrm>
              <a:off x="2704" y="3918"/>
              <a:ext cx="431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(a) Anterior</a:t>
              </a:r>
              <a:endParaRPr lang="en-US" sz="100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Regional Terms: Anterior View</a:t>
            </a:r>
          </a:p>
        </p:txBody>
      </p:sp>
      <p:sp>
        <p:nvSpPr>
          <p:cNvPr id="295939" name="Text Box 3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Figure 1.7a</a:t>
            </a:r>
          </a:p>
        </p:txBody>
      </p:sp>
      <p:grpSp>
        <p:nvGrpSpPr>
          <p:cNvPr id="296013" name="Group 77"/>
          <p:cNvGrpSpPr>
            <a:grpSpLocks/>
          </p:cNvGrpSpPr>
          <p:nvPr/>
        </p:nvGrpSpPr>
        <p:grpSpPr bwMode="auto">
          <a:xfrm>
            <a:off x="2555875" y="766763"/>
            <a:ext cx="4035425" cy="5605462"/>
            <a:chOff x="1610" y="483"/>
            <a:chExt cx="2542" cy="3531"/>
          </a:xfrm>
        </p:grpSpPr>
        <p:pic>
          <p:nvPicPr>
            <p:cNvPr id="295941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t="2650" b="2379"/>
            <a:stretch>
              <a:fillRect/>
            </a:stretch>
          </p:blipFill>
          <p:spPr bwMode="auto">
            <a:xfrm>
              <a:off x="2240" y="488"/>
              <a:ext cx="1416" cy="3353"/>
            </a:xfrm>
            <a:prstGeom prst="rect">
              <a:avLst/>
            </a:prstGeom>
            <a:noFill/>
            <a:ln w="15875">
              <a:miter lim="800000"/>
              <a:headEnd/>
              <a:tailEnd/>
            </a:ln>
          </p:spPr>
        </p:pic>
        <p:sp>
          <p:nvSpPr>
            <p:cNvPr id="295947" name="Freeform 11"/>
            <p:cNvSpPr>
              <a:spLocks noChangeAspect="1"/>
            </p:cNvSpPr>
            <p:nvPr/>
          </p:nvSpPr>
          <p:spPr bwMode="auto">
            <a:xfrm>
              <a:off x="1864" y="2442"/>
              <a:ext cx="455" cy="386"/>
            </a:xfrm>
            <a:custGeom>
              <a:avLst/>
              <a:gdLst/>
              <a:ahLst/>
              <a:cxnLst>
                <a:cxn ang="0">
                  <a:pos x="0" y="536"/>
                </a:cxn>
                <a:cxn ang="0">
                  <a:pos x="80" y="536"/>
                </a:cxn>
                <a:cxn ang="0">
                  <a:pos x="584" y="0"/>
                </a:cxn>
              </a:cxnLst>
              <a:rect l="0" t="0" r="r" b="b"/>
              <a:pathLst>
                <a:path w="584" h="536">
                  <a:moveTo>
                    <a:pt x="0" y="536"/>
                  </a:moveTo>
                  <a:lnTo>
                    <a:pt x="80" y="536"/>
                  </a:lnTo>
                  <a:lnTo>
                    <a:pt x="584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48" name="Freeform 12"/>
            <p:cNvSpPr>
              <a:spLocks noChangeAspect="1"/>
            </p:cNvSpPr>
            <p:nvPr/>
          </p:nvSpPr>
          <p:spPr bwMode="auto">
            <a:xfrm>
              <a:off x="1857" y="2269"/>
              <a:ext cx="415" cy="99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80" y="128"/>
                </a:cxn>
                <a:cxn ang="0">
                  <a:pos x="536" y="0"/>
                </a:cxn>
              </a:cxnLst>
              <a:rect l="0" t="0" r="r" b="b"/>
              <a:pathLst>
                <a:path w="536" h="128">
                  <a:moveTo>
                    <a:pt x="0" y="128"/>
                  </a:moveTo>
                  <a:lnTo>
                    <a:pt x="80" y="128"/>
                  </a:lnTo>
                  <a:lnTo>
                    <a:pt x="536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49" name="Freeform 13"/>
            <p:cNvSpPr>
              <a:spLocks noChangeAspect="1"/>
            </p:cNvSpPr>
            <p:nvPr/>
          </p:nvSpPr>
          <p:spPr bwMode="auto">
            <a:xfrm>
              <a:off x="2128" y="2154"/>
              <a:ext cx="317" cy="5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72" y="72"/>
                </a:cxn>
                <a:cxn ang="0">
                  <a:pos x="440" y="0"/>
                </a:cxn>
              </a:cxnLst>
              <a:rect l="0" t="0" r="r" b="b"/>
              <a:pathLst>
                <a:path w="440" h="72">
                  <a:moveTo>
                    <a:pt x="0" y="72"/>
                  </a:moveTo>
                  <a:lnTo>
                    <a:pt x="72" y="72"/>
                  </a:lnTo>
                  <a:lnTo>
                    <a:pt x="44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50" name="Freeform 14"/>
            <p:cNvSpPr>
              <a:spLocks noChangeAspect="1"/>
            </p:cNvSpPr>
            <p:nvPr/>
          </p:nvSpPr>
          <p:spPr bwMode="auto">
            <a:xfrm>
              <a:off x="2100" y="1867"/>
              <a:ext cx="403" cy="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560" y="120"/>
                </a:cxn>
              </a:cxnLst>
              <a:rect l="0" t="0" r="r" b="b"/>
              <a:pathLst>
                <a:path w="560" h="120">
                  <a:moveTo>
                    <a:pt x="0" y="0"/>
                  </a:moveTo>
                  <a:lnTo>
                    <a:pt x="72" y="0"/>
                  </a:lnTo>
                  <a:lnTo>
                    <a:pt x="560" y="12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51" name="Freeform 15"/>
            <p:cNvSpPr>
              <a:spLocks noChangeAspect="1"/>
            </p:cNvSpPr>
            <p:nvPr/>
          </p:nvSpPr>
          <p:spPr bwMode="auto">
            <a:xfrm>
              <a:off x="2051" y="1656"/>
              <a:ext cx="491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0"/>
                </a:cxn>
                <a:cxn ang="0">
                  <a:pos x="656" y="128"/>
                </a:cxn>
              </a:cxnLst>
              <a:rect l="0" t="0" r="r" b="b"/>
              <a:pathLst>
                <a:path w="656" h="128">
                  <a:moveTo>
                    <a:pt x="0" y="0"/>
                  </a:moveTo>
                  <a:lnTo>
                    <a:pt x="144" y="0"/>
                  </a:lnTo>
                  <a:lnTo>
                    <a:pt x="656" y="12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52" name="Freeform 16"/>
            <p:cNvSpPr>
              <a:spLocks noChangeAspect="1"/>
            </p:cNvSpPr>
            <p:nvPr/>
          </p:nvSpPr>
          <p:spPr bwMode="auto">
            <a:xfrm>
              <a:off x="2156" y="1533"/>
              <a:ext cx="397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552" y="160"/>
                </a:cxn>
              </a:cxnLst>
              <a:rect l="0" t="0" r="r" b="b"/>
              <a:pathLst>
                <a:path w="552" h="160">
                  <a:moveTo>
                    <a:pt x="0" y="0"/>
                  </a:moveTo>
                  <a:lnTo>
                    <a:pt x="72" y="0"/>
                  </a:lnTo>
                  <a:lnTo>
                    <a:pt x="552" y="16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53" name="Freeform 17"/>
            <p:cNvSpPr>
              <a:spLocks noChangeAspect="1"/>
            </p:cNvSpPr>
            <p:nvPr/>
          </p:nvSpPr>
          <p:spPr bwMode="auto">
            <a:xfrm>
              <a:off x="2026" y="1325"/>
              <a:ext cx="905" cy="4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1216" y="688"/>
                </a:cxn>
              </a:cxnLst>
              <a:rect l="0" t="0" r="r" b="b"/>
              <a:pathLst>
                <a:path w="1216" h="688">
                  <a:moveTo>
                    <a:pt x="0" y="0"/>
                  </a:moveTo>
                  <a:lnTo>
                    <a:pt x="72" y="0"/>
                  </a:lnTo>
                  <a:lnTo>
                    <a:pt x="1216" y="68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54" name="Freeform 18"/>
            <p:cNvSpPr>
              <a:spLocks noChangeAspect="1"/>
            </p:cNvSpPr>
            <p:nvPr/>
          </p:nvSpPr>
          <p:spPr bwMode="auto">
            <a:xfrm>
              <a:off x="2219" y="1193"/>
              <a:ext cx="441" cy="2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600" y="328"/>
                </a:cxn>
              </a:cxnLst>
              <a:rect l="0" t="0" r="r" b="b"/>
              <a:pathLst>
                <a:path w="600" h="328">
                  <a:moveTo>
                    <a:pt x="0" y="0"/>
                  </a:moveTo>
                  <a:lnTo>
                    <a:pt x="72" y="0"/>
                  </a:lnTo>
                  <a:lnTo>
                    <a:pt x="600" y="32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55" name="Freeform 19"/>
            <p:cNvSpPr>
              <a:spLocks noChangeAspect="1"/>
            </p:cNvSpPr>
            <p:nvPr/>
          </p:nvSpPr>
          <p:spPr bwMode="auto">
            <a:xfrm>
              <a:off x="2183" y="831"/>
              <a:ext cx="748" cy="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" y="0"/>
                </a:cxn>
                <a:cxn ang="0">
                  <a:pos x="1040" y="296"/>
                </a:cxn>
              </a:cxnLst>
              <a:rect l="0" t="0" r="r" b="b"/>
              <a:pathLst>
                <a:path w="1040" h="296">
                  <a:moveTo>
                    <a:pt x="0" y="0"/>
                  </a:moveTo>
                  <a:lnTo>
                    <a:pt x="88" y="0"/>
                  </a:lnTo>
                  <a:lnTo>
                    <a:pt x="1040" y="296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56" name="Freeform 20"/>
            <p:cNvSpPr>
              <a:spLocks noChangeAspect="1"/>
            </p:cNvSpPr>
            <p:nvPr/>
          </p:nvSpPr>
          <p:spPr bwMode="auto">
            <a:xfrm>
              <a:off x="2113" y="653"/>
              <a:ext cx="829" cy="2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0"/>
                </a:cxn>
                <a:cxn ang="0">
                  <a:pos x="1152" y="360"/>
                </a:cxn>
              </a:cxnLst>
              <a:rect l="0" t="0" r="r" b="b"/>
              <a:pathLst>
                <a:path w="1152" h="360">
                  <a:moveTo>
                    <a:pt x="0" y="0"/>
                  </a:moveTo>
                  <a:lnTo>
                    <a:pt x="64" y="0"/>
                  </a:lnTo>
                  <a:lnTo>
                    <a:pt x="1152" y="36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57" name="Freeform 21"/>
            <p:cNvSpPr>
              <a:spLocks noChangeAspect="1"/>
            </p:cNvSpPr>
            <p:nvPr/>
          </p:nvSpPr>
          <p:spPr bwMode="auto">
            <a:xfrm>
              <a:off x="2113" y="520"/>
              <a:ext cx="823" cy="3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0"/>
                </a:cxn>
                <a:cxn ang="0">
                  <a:pos x="1144" y="448"/>
                </a:cxn>
              </a:cxnLst>
              <a:rect l="0" t="0" r="r" b="b"/>
              <a:pathLst>
                <a:path w="1144" h="448">
                  <a:moveTo>
                    <a:pt x="0" y="0"/>
                  </a:moveTo>
                  <a:lnTo>
                    <a:pt x="64" y="0"/>
                  </a:lnTo>
                  <a:lnTo>
                    <a:pt x="1144" y="44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58" name="Freeform 22"/>
            <p:cNvSpPr>
              <a:spLocks noChangeAspect="1"/>
            </p:cNvSpPr>
            <p:nvPr/>
          </p:nvSpPr>
          <p:spPr bwMode="auto">
            <a:xfrm>
              <a:off x="1964" y="986"/>
              <a:ext cx="679" cy="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0" y="0"/>
                </a:cxn>
                <a:cxn ang="0">
                  <a:pos x="904" y="168"/>
                </a:cxn>
              </a:cxnLst>
              <a:rect l="0" t="0" r="r" b="b"/>
              <a:pathLst>
                <a:path w="904" h="168">
                  <a:moveTo>
                    <a:pt x="0" y="0"/>
                  </a:moveTo>
                  <a:lnTo>
                    <a:pt x="360" y="0"/>
                  </a:lnTo>
                  <a:lnTo>
                    <a:pt x="904" y="16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59" name="Freeform 23"/>
            <p:cNvSpPr>
              <a:spLocks noChangeAspect="1"/>
            </p:cNvSpPr>
            <p:nvPr/>
          </p:nvSpPr>
          <p:spPr bwMode="auto">
            <a:xfrm>
              <a:off x="2160" y="2074"/>
              <a:ext cx="776" cy="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1080" y="72"/>
                </a:cxn>
              </a:cxnLst>
              <a:rect l="0" t="0" r="r" b="b"/>
              <a:pathLst>
                <a:path w="1080" h="72">
                  <a:moveTo>
                    <a:pt x="0" y="0"/>
                  </a:moveTo>
                  <a:lnTo>
                    <a:pt x="56" y="0"/>
                  </a:lnTo>
                  <a:lnTo>
                    <a:pt x="1080" y="72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60" name="Freeform 24"/>
            <p:cNvSpPr>
              <a:spLocks noChangeAspect="1"/>
            </p:cNvSpPr>
            <p:nvPr/>
          </p:nvSpPr>
          <p:spPr bwMode="auto">
            <a:xfrm>
              <a:off x="1882" y="2252"/>
              <a:ext cx="523" cy="340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80" y="472"/>
                </a:cxn>
                <a:cxn ang="0">
                  <a:pos x="672" y="0"/>
                </a:cxn>
              </a:cxnLst>
              <a:rect l="0" t="0" r="r" b="b"/>
              <a:pathLst>
                <a:path w="672" h="472">
                  <a:moveTo>
                    <a:pt x="0" y="472"/>
                  </a:moveTo>
                  <a:lnTo>
                    <a:pt x="80" y="472"/>
                  </a:lnTo>
                  <a:lnTo>
                    <a:pt x="672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66" name="Freeform 30"/>
            <p:cNvSpPr>
              <a:spLocks noChangeAspect="1"/>
            </p:cNvSpPr>
            <p:nvPr/>
          </p:nvSpPr>
          <p:spPr bwMode="auto">
            <a:xfrm>
              <a:off x="3160" y="1441"/>
              <a:ext cx="288" cy="40"/>
            </a:xfrm>
            <a:custGeom>
              <a:avLst/>
              <a:gdLst/>
              <a:ahLst/>
              <a:cxnLst>
                <a:cxn ang="0">
                  <a:pos x="400" y="0"/>
                </a:cxn>
                <a:cxn ang="0">
                  <a:pos x="320" y="0"/>
                </a:cxn>
                <a:cxn ang="0">
                  <a:pos x="0" y="56"/>
                </a:cxn>
              </a:cxnLst>
              <a:rect l="0" t="0" r="r" b="b"/>
              <a:pathLst>
                <a:path w="400" h="56">
                  <a:moveTo>
                    <a:pt x="400" y="0"/>
                  </a:moveTo>
                  <a:lnTo>
                    <a:pt x="320" y="0"/>
                  </a:lnTo>
                  <a:lnTo>
                    <a:pt x="0" y="56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67" name="Freeform 31"/>
            <p:cNvSpPr>
              <a:spLocks noChangeAspect="1"/>
            </p:cNvSpPr>
            <p:nvPr/>
          </p:nvSpPr>
          <p:spPr bwMode="auto">
            <a:xfrm>
              <a:off x="2942" y="1901"/>
              <a:ext cx="512" cy="80"/>
            </a:xfrm>
            <a:custGeom>
              <a:avLst/>
              <a:gdLst/>
              <a:ahLst/>
              <a:cxnLst>
                <a:cxn ang="0">
                  <a:pos x="712" y="0"/>
                </a:cxn>
                <a:cxn ang="0">
                  <a:pos x="624" y="0"/>
                </a:cxn>
                <a:cxn ang="0">
                  <a:pos x="0" y="112"/>
                </a:cxn>
              </a:cxnLst>
              <a:rect l="0" t="0" r="r" b="b"/>
              <a:pathLst>
                <a:path w="712" h="112">
                  <a:moveTo>
                    <a:pt x="712" y="0"/>
                  </a:moveTo>
                  <a:lnTo>
                    <a:pt x="624" y="0"/>
                  </a:lnTo>
                  <a:lnTo>
                    <a:pt x="0" y="112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68" name="Freeform 32"/>
            <p:cNvSpPr>
              <a:spLocks noChangeAspect="1"/>
            </p:cNvSpPr>
            <p:nvPr/>
          </p:nvSpPr>
          <p:spPr bwMode="auto">
            <a:xfrm>
              <a:off x="3126" y="1233"/>
              <a:ext cx="317" cy="133"/>
            </a:xfrm>
            <a:custGeom>
              <a:avLst/>
              <a:gdLst/>
              <a:ahLst/>
              <a:cxnLst>
                <a:cxn ang="0">
                  <a:pos x="440" y="0"/>
                </a:cxn>
                <a:cxn ang="0">
                  <a:pos x="368" y="0"/>
                </a:cxn>
                <a:cxn ang="0">
                  <a:pos x="0" y="184"/>
                </a:cxn>
              </a:cxnLst>
              <a:rect l="0" t="0" r="r" b="b"/>
              <a:pathLst>
                <a:path w="440" h="184">
                  <a:moveTo>
                    <a:pt x="440" y="0"/>
                  </a:moveTo>
                  <a:lnTo>
                    <a:pt x="368" y="0"/>
                  </a:lnTo>
                  <a:lnTo>
                    <a:pt x="0" y="184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69" name="Freeform 33"/>
            <p:cNvSpPr>
              <a:spLocks noChangeAspect="1"/>
            </p:cNvSpPr>
            <p:nvPr/>
          </p:nvSpPr>
          <p:spPr bwMode="auto">
            <a:xfrm>
              <a:off x="2942" y="1026"/>
              <a:ext cx="506" cy="162"/>
            </a:xfrm>
            <a:custGeom>
              <a:avLst/>
              <a:gdLst/>
              <a:ahLst/>
              <a:cxnLst>
                <a:cxn ang="0">
                  <a:pos x="704" y="0"/>
                </a:cxn>
                <a:cxn ang="0">
                  <a:pos x="624" y="0"/>
                </a:cxn>
                <a:cxn ang="0">
                  <a:pos x="0" y="224"/>
                </a:cxn>
              </a:cxnLst>
              <a:rect l="0" t="0" r="r" b="b"/>
              <a:pathLst>
                <a:path w="704" h="224">
                  <a:moveTo>
                    <a:pt x="704" y="0"/>
                  </a:moveTo>
                  <a:lnTo>
                    <a:pt x="624" y="0"/>
                  </a:lnTo>
                  <a:lnTo>
                    <a:pt x="0" y="224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70" name="Freeform 34"/>
            <p:cNvSpPr>
              <a:spLocks noChangeAspect="1"/>
            </p:cNvSpPr>
            <p:nvPr/>
          </p:nvSpPr>
          <p:spPr bwMode="auto">
            <a:xfrm>
              <a:off x="2942" y="894"/>
              <a:ext cx="506" cy="92"/>
            </a:xfrm>
            <a:custGeom>
              <a:avLst/>
              <a:gdLst/>
              <a:ahLst/>
              <a:cxnLst>
                <a:cxn ang="0">
                  <a:pos x="704" y="0"/>
                </a:cxn>
                <a:cxn ang="0">
                  <a:pos x="624" y="0"/>
                </a:cxn>
                <a:cxn ang="0">
                  <a:pos x="0" y="128"/>
                </a:cxn>
              </a:cxnLst>
              <a:rect l="0" t="0" r="r" b="b"/>
              <a:pathLst>
                <a:path w="704" h="128">
                  <a:moveTo>
                    <a:pt x="704" y="0"/>
                  </a:moveTo>
                  <a:lnTo>
                    <a:pt x="624" y="0"/>
                  </a:lnTo>
                  <a:lnTo>
                    <a:pt x="0" y="12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71" name="Freeform 35"/>
            <p:cNvSpPr>
              <a:spLocks noChangeAspect="1"/>
            </p:cNvSpPr>
            <p:nvPr/>
          </p:nvSpPr>
          <p:spPr bwMode="auto">
            <a:xfrm>
              <a:off x="3005" y="635"/>
              <a:ext cx="438" cy="133"/>
            </a:xfrm>
            <a:custGeom>
              <a:avLst/>
              <a:gdLst/>
              <a:ahLst/>
              <a:cxnLst>
                <a:cxn ang="0">
                  <a:pos x="608" y="0"/>
                </a:cxn>
                <a:cxn ang="0">
                  <a:pos x="536" y="0"/>
                </a:cxn>
                <a:cxn ang="0">
                  <a:pos x="0" y="184"/>
                </a:cxn>
              </a:cxnLst>
              <a:rect l="0" t="0" r="r" b="b"/>
              <a:pathLst>
                <a:path w="608" h="184">
                  <a:moveTo>
                    <a:pt x="608" y="0"/>
                  </a:moveTo>
                  <a:lnTo>
                    <a:pt x="536" y="0"/>
                  </a:lnTo>
                  <a:lnTo>
                    <a:pt x="0" y="184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72" name="Freeform 36"/>
            <p:cNvSpPr>
              <a:spLocks noChangeAspect="1"/>
            </p:cNvSpPr>
            <p:nvPr/>
          </p:nvSpPr>
          <p:spPr bwMode="auto">
            <a:xfrm>
              <a:off x="2942" y="520"/>
              <a:ext cx="512" cy="178"/>
            </a:xfrm>
            <a:custGeom>
              <a:avLst/>
              <a:gdLst/>
              <a:ahLst/>
              <a:cxnLst>
                <a:cxn ang="0">
                  <a:pos x="712" y="0"/>
                </a:cxn>
                <a:cxn ang="0">
                  <a:pos x="624" y="0"/>
                </a:cxn>
                <a:cxn ang="0">
                  <a:pos x="0" y="248"/>
                </a:cxn>
              </a:cxnLst>
              <a:rect l="0" t="0" r="r" b="b"/>
              <a:pathLst>
                <a:path w="712" h="248">
                  <a:moveTo>
                    <a:pt x="712" y="0"/>
                  </a:moveTo>
                  <a:lnTo>
                    <a:pt x="624" y="0"/>
                  </a:lnTo>
                  <a:lnTo>
                    <a:pt x="0" y="24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73" name="Freeform 37"/>
            <p:cNvSpPr>
              <a:spLocks noChangeAspect="1"/>
            </p:cNvSpPr>
            <p:nvPr/>
          </p:nvSpPr>
          <p:spPr bwMode="auto">
            <a:xfrm>
              <a:off x="3039" y="768"/>
              <a:ext cx="404" cy="51"/>
            </a:xfrm>
            <a:custGeom>
              <a:avLst/>
              <a:gdLst/>
              <a:ahLst/>
              <a:cxnLst>
                <a:cxn ang="0">
                  <a:pos x="560" y="0"/>
                </a:cxn>
                <a:cxn ang="0">
                  <a:pos x="488" y="0"/>
                </a:cxn>
                <a:cxn ang="0">
                  <a:pos x="0" y="72"/>
                </a:cxn>
              </a:cxnLst>
              <a:rect l="0" t="0" r="r" b="b"/>
              <a:pathLst>
                <a:path w="560" h="72">
                  <a:moveTo>
                    <a:pt x="560" y="0"/>
                  </a:moveTo>
                  <a:lnTo>
                    <a:pt x="488" y="0"/>
                  </a:lnTo>
                  <a:lnTo>
                    <a:pt x="0" y="72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974" name="Rectangle 38"/>
            <p:cNvSpPr>
              <a:spLocks noChangeAspect="1" noChangeArrowheads="1"/>
            </p:cNvSpPr>
            <p:nvPr/>
          </p:nvSpPr>
          <p:spPr bwMode="auto">
            <a:xfrm>
              <a:off x="1615" y="483"/>
              <a:ext cx="474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Nasal (nose)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5975" name="Rectangle 39"/>
            <p:cNvSpPr>
              <a:spLocks noChangeAspect="1" noChangeArrowheads="1"/>
            </p:cNvSpPr>
            <p:nvPr/>
          </p:nvSpPr>
          <p:spPr bwMode="auto">
            <a:xfrm>
              <a:off x="1610" y="609"/>
              <a:ext cx="480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Oral (mouth)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5976" name="Rectangle 40"/>
            <p:cNvSpPr>
              <a:spLocks noChangeAspect="1" noChangeArrowheads="1"/>
            </p:cNvSpPr>
            <p:nvPr/>
          </p:nvSpPr>
          <p:spPr bwMode="auto">
            <a:xfrm>
              <a:off x="1610" y="793"/>
              <a:ext cx="566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Cervical (neck)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5977" name="Rectangle 41"/>
            <p:cNvSpPr>
              <a:spLocks noChangeAspect="1" noChangeArrowheads="1"/>
            </p:cNvSpPr>
            <p:nvPr/>
          </p:nvSpPr>
          <p:spPr bwMode="auto">
            <a:xfrm>
              <a:off x="1610" y="949"/>
              <a:ext cx="707" cy="19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Acromial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(point of shoulder)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5978" name="Rectangle 42"/>
            <p:cNvSpPr>
              <a:spLocks noChangeAspect="1" noChangeArrowheads="1"/>
            </p:cNvSpPr>
            <p:nvPr/>
          </p:nvSpPr>
          <p:spPr bwMode="auto">
            <a:xfrm>
              <a:off x="1610" y="1156"/>
              <a:ext cx="607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Axillary (armpit)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5979" name="Rectangle 43"/>
            <p:cNvSpPr>
              <a:spLocks noChangeAspect="1" noChangeArrowheads="1"/>
            </p:cNvSpPr>
            <p:nvPr/>
          </p:nvSpPr>
          <p:spPr bwMode="auto">
            <a:xfrm>
              <a:off x="1610" y="1489"/>
              <a:ext cx="536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Brachial (arm)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5980" name="Rectangle 44"/>
            <p:cNvSpPr>
              <a:spLocks noChangeAspect="1" noChangeArrowheads="1"/>
            </p:cNvSpPr>
            <p:nvPr/>
          </p:nvSpPr>
          <p:spPr bwMode="auto">
            <a:xfrm>
              <a:off x="1610" y="1622"/>
              <a:ext cx="583" cy="19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Antecubital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(front of elbow)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5981" name="Rectangle 45"/>
            <p:cNvSpPr>
              <a:spLocks noChangeAspect="1" noChangeArrowheads="1"/>
            </p:cNvSpPr>
            <p:nvPr/>
          </p:nvSpPr>
          <p:spPr bwMode="auto">
            <a:xfrm>
              <a:off x="1610" y="1291"/>
              <a:ext cx="413" cy="19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Abdominal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(abdomen)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5982" name="Rectangle 46"/>
            <p:cNvSpPr>
              <a:spLocks noChangeAspect="1" noChangeArrowheads="1"/>
            </p:cNvSpPr>
            <p:nvPr/>
          </p:nvSpPr>
          <p:spPr bwMode="auto">
            <a:xfrm>
              <a:off x="1610" y="2036"/>
              <a:ext cx="530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Pelvic (pelvis)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5983" name="Rectangle 47"/>
            <p:cNvSpPr>
              <a:spLocks noChangeAspect="1" noChangeArrowheads="1"/>
            </p:cNvSpPr>
            <p:nvPr/>
          </p:nvSpPr>
          <p:spPr bwMode="auto">
            <a:xfrm>
              <a:off x="1610" y="1829"/>
              <a:ext cx="483" cy="19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Antebrachial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(forearm)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5984" name="Rectangle 48"/>
            <p:cNvSpPr>
              <a:spLocks noChangeAspect="1" noChangeArrowheads="1"/>
            </p:cNvSpPr>
            <p:nvPr/>
          </p:nvSpPr>
          <p:spPr bwMode="auto">
            <a:xfrm>
              <a:off x="1610" y="2163"/>
              <a:ext cx="510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Carpal (wrist)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5985" name="Rectangle 49"/>
            <p:cNvSpPr>
              <a:spLocks noChangeAspect="1" noChangeArrowheads="1"/>
            </p:cNvSpPr>
            <p:nvPr/>
          </p:nvSpPr>
          <p:spPr bwMode="auto">
            <a:xfrm>
              <a:off x="1610" y="2548"/>
              <a:ext cx="265" cy="19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Palmar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(palm)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5986" name="Rectangle 50"/>
            <p:cNvSpPr>
              <a:spLocks noChangeAspect="1" noChangeArrowheads="1"/>
            </p:cNvSpPr>
            <p:nvPr/>
          </p:nvSpPr>
          <p:spPr bwMode="auto">
            <a:xfrm>
              <a:off x="1610" y="2316"/>
              <a:ext cx="299" cy="19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Pollex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(thumb)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5987" name="Rectangle 51"/>
            <p:cNvSpPr>
              <a:spLocks noChangeAspect="1" noChangeArrowheads="1"/>
            </p:cNvSpPr>
            <p:nvPr/>
          </p:nvSpPr>
          <p:spPr bwMode="auto">
            <a:xfrm>
              <a:off x="1610" y="2784"/>
              <a:ext cx="320" cy="19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Digital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(fingers)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5999" name="Rectangle 63"/>
            <p:cNvSpPr>
              <a:spLocks noChangeAspect="1" noChangeArrowheads="1"/>
            </p:cNvSpPr>
            <p:nvPr/>
          </p:nvSpPr>
          <p:spPr bwMode="auto">
            <a:xfrm>
              <a:off x="3468" y="1415"/>
              <a:ext cx="372" cy="19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Mammary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(breast)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6000" name="Rectangle 64"/>
            <p:cNvSpPr>
              <a:spLocks noChangeAspect="1" noChangeArrowheads="1"/>
            </p:cNvSpPr>
            <p:nvPr/>
          </p:nvSpPr>
          <p:spPr bwMode="auto">
            <a:xfrm>
              <a:off x="3468" y="500"/>
              <a:ext cx="684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Frontal (forehead)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6001" name="Rectangle 65"/>
            <p:cNvSpPr>
              <a:spLocks noChangeAspect="1" noChangeArrowheads="1"/>
            </p:cNvSpPr>
            <p:nvPr/>
          </p:nvSpPr>
          <p:spPr bwMode="auto">
            <a:xfrm>
              <a:off x="3468" y="615"/>
              <a:ext cx="465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Orbital (eye)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6002" name="Rectangle 66"/>
            <p:cNvSpPr>
              <a:spLocks noChangeAspect="1" noChangeArrowheads="1"/>
            </p:cNvSpPr>
            <p:nvPr/>
          </p:nvSpPr>
          <p:spPr bwMode="auto">
            <a:xfrm>
              <a:off x="3468" y="741"/>
              <a:ext cx="562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Buccal (cheek)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6003" name="Rectangle 67"/>
            <p:cNvSpPr>
              <a:spLocks noChangeAspect="1" noChangeArrowheads="1"/>
            </p:cNvSpPr>
            <p:nvPr/>
          </p:nvSpPr>
          <p:spPr bwMode="auto">
            <a:xfrm>
              <a:off x="3468" y="1001"/>
              <a:ext cx="484" cy="19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Sternal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(breastbone)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6004" name="Rectangle 68"/>
            <p:cNvSpPr>
              <a:spLocks noChangeAspect="1" noChangeArrowheads="1"/>
            </p:cNvSpPr>
            <p:nvPr/>
          </p:nvSpPr>
          <p:spPr bwMode="auto">
            <a:xfrm>
              <a:off x="3468" y="1208"/>
              <a:ext cx="332" cy="19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Thoracic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(chest)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6005" name="Rectangle 69"/>
            <p:cNvSpPr>
              <a:spLocks noChangeAspect="1" noChangeArrowheads="1"/>
            </p:cNvSpPr>
            <p:nvPr/>
          </p:nvSpPr>
          <p:spPr bwMode="auto">
            <a:xfrm>
              <a:off x="3468" y="874"/>
              <a:ext cx="493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Mental (chin)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6006" name="Rectangle 70"/>
            <p:cNvSpPr>
              <a:spLocks noChangeAspect="1" noChangeArrowheads="1"/>
            </p:cNvSpPr>
            <p:nvPr/>
          </p:nvSpPr>
          <p:spPr bwMode="auto">
            <a:xfrm>
              <a:off x="3473" y="1868"/>
              <a:ext cx="354" cy="19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Umbilical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(navel)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6007" name="Rectangle 71"/>
            <p:cNvSpPr>
              <a:spLocks noChangeAspect="1" noChangeArrowheads="1"/>
            </p:cNvSpPr>
            <p:nvPr/>
          </p:nvSpPr>
          <p:spPr bwMode="auto">
            <a:xfrm>
              <a:off x="2704" y="3918"/>
              <a:ext cx="431" cy="96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(a) Anterior</a:t>
              </a:r>
              <a:endParaRPr lang="en-US" sz="100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Regional Terms: Anterior View</a:t>
            </a:r>
          </a:p>
        </p:txBody>
      </p:sp>
      <p:sp>
        <p:nvSpPr>
          <p:cNvPr id="296963" name="Text Box 3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Figure 1.7a</a:t>
            </a:r>
          </a:p>
        </p:txBody>
      </p:sp>
      <p:grpSp>
        <p:nvGrpSpPr>
          <p:cNvPr id="296964" name="Group 4"/>
          <p:cNvGrpSpPr>
            <a:grpSpLocks noChangeAspect="1"/>
          </p:cNvGrpSpPr>
          <p:nvPr/>
        </p:nvGrpSpPr>
        <p:grpSpPr bwMode="auto">
          <a:xfrm>
            <a:off x="2555875" y="766763"/>
            <a:ext cx="4035425" cy="5605462"/>
            <a:chOff x="1598" y="353"/>
            <a:chExt cx="3178" cy="4414"/>
          </a:xfrm>
        </p:grpSpPr>
        <p:pic>
          <p:nvPicPr>
            <p:cNvPr id="29696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t="2650" b="2379"/>
            <a:stretch>
              <a:fillRect/>
            </a:stretch>
          </p:blipFill>
          <p:spPr bwMode="auto">
            <a:xfrm>
              <a:off x="2385" y="359"/>
              <a:ext cx="1771" cy="4192"/>
            </a:xfrm>
            <a:prstGeom prst="rect">
              <a:avLst/>
            </a:prstGeom>
            <a:noFill/>
            <a:ln w="15875">
              <a:miter lim="800000"/>
              <a:headEnd/>
              <a:tailEnd/>
            </a:ln>
          </p:spPr>
        </p:pic>
        <p:sp>
          <p:nvSpPr>
            <p:cNvPr id="296966" name="Freeform 6"/>
            <p:cNvSpPr>
              <a:spLocks noChangeAspect="1"/>
            </p:cNvSpPr>
            <p:nvPr/>
          </p:nvSpPr>
          <p:spPr bwMode="auto">
            <a:xfrm>
              <a:off x="2659" y="4334"/>
              <a:ext cx="367" cy="79"/>
            </a:xfrm>
            <a:custGeom>
              <a:avLst/>
              <a:gdLst/>
              <a:ahLst/>
              <a:cxnLst>
                <a:cxn ang="0">
                  <a:pos x="0" y="88"/>
                </a:cxn>
                <a:cxn ang="0">
                  <a:pos x="56" y="88"/>
                </a:cxn>
                <a:cxn ang="0">
                  <a:pos x="408" y="0"/>
                </a:cxn>
              </a:cxnLst>
              <a:rect l="0" t="0" r="r" b="b"/>
              <a:pathLst>
                <a:path w="408" h="88">
                  <a:moveTo>
                    <a:pt x="0" y="88"/>
                  </a:moveTo>
                  <a:lnTo>
                    <a:pt x="56" y="88"/>
                  </a:lnTo>
                  <a:lnTo>
                    <a:pt x="408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67" name="Freeform 7"/>
            <p:cNvSpPr>
              <a:spLocks noChangeAspect="1"/>
            </p:cNvSpPr>
            <p:nvPr/>
          </p:nvSpPr>
          <p:spPr bwMode="auto">
            <a:xfrm>
              <a:off x="2623" y="4521"/>
              <a:ext cx="388" cy="8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80" y="96"/>
                </a:cxn>
                <a:cxn ang="0">
                  <a:pos x="432" y="0"/>
                </a:cxn>
              </a:cxnLst>
              <a:rect l="0" t="0" r="r" b="b"/>
              <a:pathLst>
                <a:path w="432" h="96">
                  <a:moveTo>
                    <a:pt x="0" y="96"/>
                  </a:moveTo>
                  <a:lnTo>
                    <a:pt x="80" y="96"/>
                  </a:lnTo>
                  <a:lnTo>
                    <a:pt x="432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68" name="Freeform 8"/>
            <p:cNvSpPr>
              <a:spLocks noChangeAspect="1"/>
            </p:cNvSpPr>
            <p:nvPr/>
          </p:nvSpPr>
          <p:spPr bwMode="auto">
            <a:xfrm>
              <a:off x="2127" y="3881"/>
              <a:ext cx="942" cy="309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80" y="344"/>
                </a:cxn>
                <a:cxn ang="0">
                  <a:pos x="1000" y="0"/>
                </a:cxn>
              </a:cxnLst>
              <a:rect l="0" t="0" r="r" b="b"/>
              <a:pathLst>
                <a:path w="1000" h="344">
                  <a:moveTo>
                    <a:pt x="0" y="344"/>
                  </a:moveTo>
                  <a:lnTo>
                    <a:pt x="80" y="344"/>
                  </a:lnTo>
                  <a:lnTo>
                    <a:pt x="100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69" name="Freeform 9"/>
            <p:cNvSpPr>
              <a:spLocks noChangeAspect="1"/>
            </p:cNvSpPr>
            <p:nvPr/>
          </p:nvSpPr>
          <p:spPr bwMode="auto">
            <a:xfrm>
              <a:off x="1970" y="3456"/>
              <a:ext cx="1113" cy="418"/>
            </a:xfrm>
            <a:custGeom>
              <a:avLst/>
              <a:gdLst/>
              <a:ahLst/>
              <a:cxnLst>
                <a:cxn ang="0">
                  <a:pos x="0" y="464"/>
                </a:cxn>
                <a:cxn ang="0">
                  <a:pos x="80" y="464"/>
                </a:cxn>
                <a:cxn ang="0">
                  <a:pos x="1176" y="0"/>
                </a:cxn>
              </a:cxnLst>
              <a:rect l="0" t="0" r="r" b="b"/>
              <a:pathLst>
                <a:path w="1176" h="464">
                  <a:moveTo>
                    <a:pt x="0" y="464"/>
                  </a:moveTo>
                  <a:lnTo>
                    <a:pt x="80" y="464"/>
                  </a:lnTo>
                  <a:lnTo>
                    <a:pt x="1176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70" name="Freeform 10"/>
            <p:cNvSpPr>
              <a:spLocks noChangeAspect="1"/>
            </p:cNvSpPr>
            <p:nvPr/>
          </p:nvSpPr>
          <p:spPr bwMode="auto">
            <a:xfrm>
              <a:off x="2601" y="2651"/>
              <a:ext cx="612" cy="921"/>
            </a:xfrm>
            <a:custGeom>
              <a:avLst/>
              <a:gdLst/>
              <a:ahLst/>
              <a:cxnLst>
                <a:cxn ang="0">
                  <a:pos x="0" y="1024"/>
                </a:cxn>
                <a:cxn ang="0">
                  <a:pos x="72" y="1024"/>
                </a:cxn>
                <a:cxn ang="0">
                  <a:pos x="680" y="0"/>
                </a:cxn>
              </a:cxnLst>
              <a:rect l="0" t="0" r="r" b="b"/>
              <a:pathLst>
                <a:path w="680" h="1024">
                  <a:moveTo>
                    <a:pt x="0" y="1024"/>
                  </a:moveTo>
                  <a:lnTo>
                    <a:pt x="72" y="1024"/>
                  </a:lnTo>
                  <a:lnTo>
                    <a:pt x="68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71" name="Freeform 11"/>
            <p:cNvSpPr>
              <a:spLocks noChangeAspect="1"/>
            </p:cNvSpPr>
            <p:nvPr/>
          </p:nvSpPr>
          <p:spPr bwMode="auto">
            <a:xfrm>
              <a:off x="1916" y="2802"/>
              <a:ext cx="568" cy="482"/>
            </a:xfrm>
            <a:custGeom>
              <a:avLst/>
              <a:gdLst/>
              <a:ahLst/>
              <a:cxnLst>
                <a:cxn ang="0">
                  <a:pos x="0" y="536"/>
                </a:cxn>
                <a:cxn ang="0">
                  <a:pos x="80" y="536"/>
                </a:cxn>
                <a:cxn ang="0">
                  <a:pos x="584" y="0"/>
                </a:cxn>
              </a:cxnLst>
              <a:rect l="0" t="0" r="r" b="b"/>
              <a:pathLst>
                <a:path w="584" h="536">
                  <a:moveTo>
                    <a:pt x="0" y="536"/>
                  </a:moveTo>
                  <a:lnTo>
                    <a:pt x="80" y="536"/>
                  </a:lnTo>
                  <a:lnTo>
                    <a:pt x="584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72" name="Freeform 12"/>
            <p:cNvSpPr>
              <a:spLocks noChangeAspect="1"/>
            </p:cNvSpPr>
            <p:nvPr/>
          </p:nvSpPr>
          <p:spPr bwMode="auto">
            <a:xfrm>
              <a:off x="1907" y="2586"/>
              <a:ext cx="519" cy="124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80" y="128"/>
                </a:cxn>
                <a:cxn ang="0">
                  <a:pos x="536" y="0"/>
                </a:cxn>
              </a:cxnLst>
              <a:rect l="0" t="0" r="r" b="b"/>
              <a:pathLst>
                <a:path w="536" h="128">
                  <a:moveTo>
                    <a:pt x="0" y="128"/>
                  </a:moveTo>
                  <a:lnTo>
                    <a:pt x="80" y="128"/>
                  </a:lnTo>
                  <a:lnTo>
                    <a:pt x="536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73" name="Freeform 13"/>
            <p:cNvSpPr>
              <a:spLocks noChangeAspect="1"/>
            </p:cNvSpPr>
            <p:nvPr/>
          </p:nvSpPr>
          <p:spPr bwMode="auto">
            <a:xfrm>
              <a:off x="2246" y="2442"/>
              <a:ext cx="396" cy="65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72" y="72"/>
                </a:cxn>
                <a:cxn ang="0">
                  <a:pos x="440" y="0"/>
                </a:cxn>
              </a:cxnLst>
              <a:rect l="0" t="0" r="r" b="b"/>
              <a:pathLst>
                <a:path w="440" h="72">
                  <a:moveTo>
                    <a:pt x="0" y="72"/>
                  </a:moveTo>
                  <a:lnTo>
                    <a:pt x="72" y="72"/>
                  </a:lnTo>
                  <a:lnTo>
                    <a:pt x="44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74" name="Freeform 14"/>
            <p:cNvSpPr>
              <a:spLocks noChangeAspect="1"/>
            </p:cNvSpPr>
            <p:nvPr/>
          </p:nvSpPr>
          <p:spPr bwMode="auto">
            <a:xfrm>
              <a:off x="2210" y="2083"/>
              <a:ext cx="504" cy="1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560" y="120"/>
                </a:cxn>
              </a:cxnLst>
              <a:rect l="0" t="0" r="r" b="b"/>
              <a:pathLst>
                <a:path w="560" h="120">
                  <a:moveTo>
                    <a:pt x="0" y="0"/>
                  </a:moveTo>
                  <a:lnTo>
                    <a:pt x="72" y="0"/>
                  </a:lnTo>
                  <a:lnTo>
                    <a:pt x="560" y="12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75" name="Freeform 15"/>
            <p:cNvSpPr>
              <a:spLocks noChangeAspect="1"/>
            </p:cNvSpPr>
            <p:nvPr/>
          </p:nvSpPr>
          <p:spPr bwMode="auto">
            <a:xfrm>
              <a:off x="2149" y="1819"/>
              <a:ext cx="614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0"/>
                </a:cxn>
                <a:cxn ang="0">
                  <a:pos x="656" y="128"/>
                </a:cxn>
              </a:cxnLst>
              <a:rect l="0" t="0" r="r" b="b"/>
              <a:pathLst>
                <a:path w="656" h="128">
                  <a:moveTo>
                    <a:pt x="0" y="0"/>
                  </a:moveTo>
                  <a:lnTo>
                    <a:pt x="144" y="0"/>
                  </a:lnTo>
                  <a:lnTo>
                    <a:pt x="656" y="12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76" name="Freeform 16"/>
            <p:cNvSpPr>
              <a:spLocks noChangeAspect="1"/>
            </p:cNvSpPr>
            <p:nvPr/>
          </p:nvSpPr>
          <p:spPr bwMode="auto">
            <a:xfrm>
              <a:off x="2281" y="1665"/>
              <a:ext cx="496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552" y="160"/>
                </a:cxn>
              </a:cxnLst>
              <a:rect l="0" t="0" r="r" b="b"/>
              <a:pathLst>
                <a:path w="552" h="160">
                  <a:moveTo>
                    <a:pt x="0" y="0"/>
                  </a:moveTo>
                  <a:lnTo>
                    <a:pt x="72" y="0"/>
                  </a:lnTo>
                  <a:lnTo>
                    <a:pt x="552" y="16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77" name="Freeform 17"/>
            <p:cNvSpPr>
              <a:spLocks noChangeAspect="1"/>
            </p:cNvSpPr>
            <p:nvPr/>
          </p:nvSpPr>
          <p:spPr bwMode="auto">
            <a:xfrm>
              <a:off x="2118" y="1406"/>
              <a:ext cx="1131" cy="6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1216" y="688"/>
                </a:cxn>
              </a:cxnLst>
              <a:rect l="0" t="0" r="r" b="b"/>
              <a:pathLst>
                <a:path w="1216" h="688">
                  <a:moveTo>
                    <a:pt x="0" y="0"/>
                  </a:moveTo>
                  <a:lnTo>
                    <a:pt x="72" y="0"/>
                  </a:lnTo>
                  <a:lnTo>
                    <a:pt x="1216" y="68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78" name="Freeform 18"/>
            <p:cNvSpPr>
              <a:spLocks noChangeAspect="1"/>
            </p:cNvSpPr>
            <p:nvPr/>
          </p:nvSpPr>
          <p:spPr bwMode="auto">
            <a:xfrm>
              <a:off x="2359" y="1241"/>
              <a:ext cx="552" cy="29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600" y="328"/>
                </a:cxn>
              </a:cxnLst>
              <a:rect l="0" t="0" r="r" b="b"/>
              <a:pathLst>
                <a:path w="600" h="328">
                  <a:moveTo>
                    <a:pt x="0" y="0"/>
                  </a:moveTo>
                  <a:lnTo>
                    <a:pt x="72" y="0"/>
                  </a:lnTo>
                  <a:lnTo>
                    <a:pt x="600" y="32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79" name="Freeform 19"/>
            <p:cNvSpPr>
              <a:spLocks noChangeAspect="1"/>
            </p:cNvSpPr>
            <p:nvPr/>
          </p:nvSpPr>
          <p:spPr bwMode="auto">
            <a:xfrm>
              <a:off x="2314" y="788"/>
              <a:ext cx="935" cy="2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" y="0"/>
                </a:cxn>
                <a:cxn ang="0">
                  <a:pos x="1040" y="296"/>
                </a:cxn>
              </a:cxnLst>
              <a:rect l="0" t="0" r="r" b="b"/>
              <a:pathLst>
                <a:path w="1040" h="296">
                  <a:moveTo>
                    <a:pt x="0" y="0"/>
                  </a:moveTo>
                  <a:lnTo>
                    <a:pt x="88" y="0"/>
                  </a:lnTo>
                  <a:lnTo>
                    <a:pt x="1040" y="296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80" name="Freeform 20"/>
            <p:cNvSpPr>
              <a:spLocks noChangeAspect="1"/>
            </p:cNvSpPr>
            <p:nvPr/>
          </p:nvSpPr>
          <p:spPr bwMode="auto">
            <a:xfrm>
              <a:off x="2227" y="565"/>
              <a:ext cx="1036" cy="3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0"/>
                </a:cxn>
                <a:cxn ang="0">
                  <a:pos x="1152" y="360"/>
                </a:cxn>
              </a:cxnLst>
              <a:rect l="0" t="0" r="r" b="b"/>
              <a:pathLst>
                <a:path w="1152" h="360">
                  <a:moveTo>
                    <a:pt x="0" y="0"/>
                  </a:moveTo>
                  <a:lnTo>
                    <a:pt x="64" y="0"/>
                  </a:lnTo>
                  <a:lnTo>
                    <a:pt x="1152" y="36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81" name="Freeform 21"/>
            <p:cNvSpPr>
              <a:spLocks noChangeAspect="1"/>
            </p:cNvSpPr>
            <p:nvPr/>
          </p:nvSpPr>
          <p:spPr bwMode="auto">
            <a:xfrm>
              <a:off x="2227" y="399"/>
              <a:ext cx="1029" cy="4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0"/>
                </a:cxn>
                <a:cxn ang="0">
                  <a:pos x="1144" y="448"/>
                </a:cxn>
              </a:cxnLst>
              <a:rect l="0" t="0" r="r" b="b"/>
              <a:pathLst>
                <a:path w="1144" h="448">
                  <a:moveTo>
                    <a:pt x="0" y="0"/>
                  </a:moveTo>
                  <a:lnTo>
                    <a:pt x="64" y="0"/>
                  </a:lnTo>
                  <a:lnTo>
                    <a:pt x="1144" y="44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82" name="Freeform 22"/>
            <p:cNvSpPr>
              <a:spLocks noChangeAspect="1"/>
            </p:cNvSpPr>
            <p:nvPr/>
          </p:nvSpPr>
          <p:spPr bwMode="auto">
            <a:xfrm>
              <a:off x="2040" y="982"/>
              <a:ext cx="849" cy="1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0" y="0"/>
                </a:cxn>
                <a:cxn ang="0">
                  <a:pos x="904" y="168"/>
                </a:cxn>
              </a:cxnLst>
              <a:rect l="0" t="0" r="r" b="b"/>
              <a:pathLst>
                <a:path w="904" h="168">
                  <a:moveTo>
                    <a:pt x="0" y="0"/>
                  </a:moveTo>
                  <a:lnTo>
                    <a:pt x="360" y="0"/>
                  </a:lnTo>
                  <a:lnTo>
                    <a:pt x="904" y="16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83" name="Freeform 23"/>
            <p:cNvSpPr>
              <a:spLocks noChangeAspect="1"/>
            </p:cNvSpPr>
            <p:nvPr/>
          </p:nvSpPr>
          <p:spPr bwMode="auto">
            <a:xfrm>
              <a:off x="2285" y="2342"/>
              <a:ext cx="971" cy="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1080" y="72"/>
                </a:cxn>
              </a:cxnLst>
              <a:rect l="0" t="0" r="r" b="b"/>
              <a:pathLst>
                <a:path w="1080" h="72">
                  <a:moveTo>
                    <a:pt x="0" y="0"/>
                  </a:moveTo>
                  <a:lnTo>
                    <a:pt x="56" y="0"/>
                  </a:lnTo>
                  <a:lnTo>
                    <a:pt x="1080" y="72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84" name="Freeform 24"/>
            <p:cNvSpPr>
              <a:spLocks noChangeAspect="1"/>
            </p:cNvSpPr>
            <p:nvPr/>
          </p:nvSpPr>
          <p:spPr bwMode="auto">
            <a:xfrm>
              <a:off x="1938" y="2564"/>
              <a:ext cx="654" cy="425"/>
            </a:xfrm>
            <a:custGeom>
              <a:avLst/>
              <a:gdLst/>
              <a:ahLst/>
              <a:cxnLst>
                <a:cxn ang="0">
                  <a:pos x="0" y="472"/>
                </a:cxn>
                <a:cxn ang="0">
                  <a:pos x="80" y="472"/>
                </a:cxn>
                <a:cxn ang="0">
                  <a:pos x="672" y="0"/>
                </a:cxn>
              </a:cxnLst>
              <a:rect l="0" t="0" r="r" b="b"/>
              <a:pathLst>
                <a:path w="672" h="472">
                  <a:moveTo>
                    <a:pt x="0" y="472"/>
                  </a:moveTo>
                  <a:lnTo>
                    <a:pt x="80" y="472"/>
                  </a:lnTo>
                  <a:lnTo>
                    <a:pt x="672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85" name="Freeform 25"/>
            <p:cNvSpPr>
              <a:spLocks noChangeAspect="1"/>
            </p:cNvSpPr>
            <p:nvPr/>
          </p:nvSpPr>
          <p:spPr bwMode="auto">
            <a:xfrm>
              <a:off x="3364" y="2478"/>
              <a:ext cx="539" cy="806"/>
            </a:xfrm>
            <a:custGeom>
              <a:avLst/>
              <a:gdLst/>
              <a:ahLst/>
              <a:cxnLst>
                <a:cxn ang="0">
                  <a:pos x="600" y="896"/>
                </a:cxn>
                <a:cxn ang="0">
                  <a:pos x="512" y="896"/>
                </a:cxn>
                <a:cxn ang="0">
                  <a:pos x="0" y="0"/>
                </a:cxn>
              </a:cxnLst>
              <a:rect l="0" t="0" r="r" b="b"/>
              <a:pathLst>
                <a:path w="600" h="896">
                  <a:moveTo>
                    <a:pt x="600" y="896"/>
                  </a:moveTo>
                  <a:lnTo>
                    <a:pt x="512" y="896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86" name="Freeform 26"/>
            <p:cNvSpPr>
              <a:spLocks noChangeAspect="1"/>
            </p:cNvSpPr>
            <p:nvPr/>
          </p:nvSpPr>
          <p:spPr bwMode="auto">
            <a:xfrm>
              <a:off x="3608" y="2543"/>
              <a:ext cx="288" cy="453"/>
            </a:xfrm>
            <a:custGeom>
              <a:avLst/>
              <a:gdLst/>
              <a:ahLst/>
              <a:cxnLst>
                <a:cxn ang="0">
                  <a:pos x="320" y="504"/>
                </a:cxn>
                <a:cxn ang="0">
                  <a:pos x="240" y="504"/>
                </a:cxn>
                <a:cxn ang="0">
                  <a:pos x="0" y="0"/>
                </a:cxn>
              </a:cxnLst>
              <a:rect l="0" t="0" r="r" b="b"/>
              <a:pathLst>
                <a:path w="320" h="504">
                  <a:moveTo>
                    <a:pt x="320" y="504"/>
                  </a:moveTo>
                  <a:lnTo>
                    <a:pt x="240" y="504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87" name="Freeform 27"/>
            <p:cNvSpPr>
              <a:spLocks noChangeAspect="1"/>
            </p:cNvSpPr>
            <p:nvPr/>
          </p:nvSpPr>
          <p:spPr bwMode="auto">
            <a:xfrm>
              <a:off x="3421" y="4420"/>
              <a:ext cx="475" cy="79"/>
            </a:xfrm>
            <a:custGeom>
              <a:avLst/>
              <a:gdLst/>
              <a:ahLst/>
              <a:cxnLst>
                <a:cxn ang="0">
                  <a:pos x="528" y="0"/>
                </a:cxn>
                <a:cxn ang="0">
                  <a:pos x="448" y="0"/>
                </a:cxn>
                <a:cxn ang="0">
                  <a:pos x="0" y="88"/>
                </a:cxn>
              </a:cxnLst>
              <a:rect l="0" t="0" r="r" b="b"/>
              <a:pathLst>
                <a:path w="528" h="88">
                  <a:moveTo>
                    <a:pt x="528" y="0"/>
                  </a:moveTo>
                  <a:lnTo>
                    <a:pt x="448" y="0"/>
                  </a:lnTo>
                  <a:lnTo>
                    <a:pt x="0" y="8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88" name="Freeform 28"/>
            <p:cNvSpPr>
              <a:spLocks noChangeAspect="1"/>
            </p:cNvSpPr>
            <p:nvPr/>
          </p:nvSpPr>
          <p:spPr bwMode="auto">
            <a:xfrm>
              <a:off x="3500" y="3082"/>
              <a:ext cx="396" cy="497"/>
            </a:xfrm>
            <a:custGeom>
              <a:avLst/>
              <a:gdLst/>
              <a:ahLst/>
              <a:cxnLst>
                <a:cxn ang="0">
                  <a:pos x="440" y="552"/>
                </a:cxn>
                <a:cxn ang="0">
                  <a:pos x="360" y="552"/>
                </a:cxn>
                <a:cxn ang="0">
                  <a:pos x="0" y="0"/>
                </a:cxn>
              </a:cxnLst>
              <a:rect l="0" t="0" r="r" b="b"/>
              <a:pathLst>
                <a:path w="440" h="552">
                  <a:moveTo>
                    <a:pt x="440" y="552"/>
                  </a:moveTo>
                  <a:lnTo>
                    <a:pt x="360" y="55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89" name="Line 29"/>
            <p:cNvSpPr>
              <a:spLocks noChangeAspect="1" noChangeShapeType="1"/>
            </p:cNvSpPr>
            <p:nvPr/>
          </p:nvSpPr>
          <p:spPr bwMode="auto">
            <a:xfrm flipH="1">
              <a:off x="3515" y="3967"/>
              <a:ext cx="388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90" name="Freeform 30"/>
            <p:cNvSpPr>
              <a:spLocks noChangeAspect="1"/>
            </p:cNvSpPr>
            <p:nvPr/>
          </p:nvSpPr>
          <p:spPr bwMode="auto">
            <a:xfrm>
              <a:off x="3536" y="1550"/>
              <a:ext cx="360" cy="51"/>
            </a:xfrm>
            <a:custGeom>
              <a:avLst/>
              <a:gdLst/>
              <a:ahLst/>
              <a:cxnLst>
                <a:cxn ang="0">
                  <a:pos x="400" y="0"/>
                </a:cxn>
                <a:cxn ang="0">
                  <a:pos x="320" y="0"/>
                </a:cxn>
                <a:cxn ang="0">
                  <a:pos x="0" y="56"/>
                </a:cxn>
              </a:cxnLst>
              <a:rect l="0" t="0" r="r" b="b"/>
              <a:pathLst>
                <a:path w="400" h="56">
                  <a:moveTo>
                    <a:pt x="400" y="0"/>
                  </a:moveTo>
                  <a:lnTo>
                    <a:pt x="320" y="0"/>
                  </a:lnTo>
                  <a:lnTo>
                    <a:pt x="0" y="56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91" name="Freeform 31"/>
            <p:cNvSpPr>
              <a:spLocks noChangeAspect="1"/>
            </p:cNvSpPr>
            <p:nvPr/>
          </p:nvSpPr>
          <p:spPr bwMode="auto">
            <a:xfrm>
              <a:off x="3263" y="2126"/>
              <a:ext cx="640" cy="100"/>
            </a:xfrm>
            <a:custGeom>
              <a:avLst/>
              <a:gdLst/>
              <a:ahLst/>
              <a:cxnLst>
                <a:cxn ang="0">
                  <a:pos x="712" y="0"/>
                </a:cxn>
                <a:cxn ang="0">
                  <a:pos x="624" y="0"/>
                </a:cxn>
                <a:cxn ang="0">
                  <a:pos x="0" y="112"/>
                </a:cxn>
              </a:cxnLst>
              <a:rect l="0" t="0" r="r" b="b"/>
              <a:pathLst>
                <a:path w="712" h="112">
                  <a:moveTo>
                    <a:pt x="712" y="0"/>
                  </a:moveTo>
                  <a:lnTo>
                    <a:pt x="624" y="0"/>
                  </a:lnTo>
                  <a:lnTo>
                    <a:pt x="0" y="112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92" name="Freeform 32"/>
            <p:cNvSpPr>
              <a:spLocks noChangeAspect="1"/>
            </p:cNvSpPr>
            <p:nvPr/>
          </p:nvSpPr>
          <p:spPr bwMode="auto">
            <a:xfrm>
              <a:off x="3493" y="1291"/>
              <a:ext cx="396" cy="166"/>
            </a:xfrm>
            <a:custGeom>
              <a:avLst/>
              <a:gdLst/>
              <a:ahLst/>
              <a:cxnLst>
                <a:cxn ang="0">
                  <a:pos x="440" y="0"/>
                </a:cxn>
                <a:cxn ang="0">
                  <a:pos x="368" y="0"/>
                </a:cxn>
                <a:cxn ang="0">
                  <a:pos x="0" y="184"/>
                </a:cxn>
              </a:cxnLst>
              <a:rect l="0" t="0" r="r" b="b"/>
              <a:pathLst>
                <a:path w="440" h="184">
                  <a:moveTo>
                    <a:pt x="440" y="0"/>
                  </a:moveTo>
                  <a:lnTo>
                    <a:pt x="368" y="0"/>
                  </a:lnTo>
                  <a:lnTo>
                    <a:pt x="0" y="184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93" name="Freeform 33"/>
            <p:cNvSpPr>
              <a:spLocks noChangeAspect="1"/>
            </p:cNvSpPr>
            <p:nvPr/>
          </p:nvSpPr>
          <p:spPr bwMode="auto">
            <a:xfrm>
              <a:off x="3263" y="1032"/>
              <a:ext cx="633" cy="202"/>
            </a:xfrm>
            <a:custGeom>
              <a:avLst/>
              <a:gdLst/>
              <a:ahLst/>
              <a:cxnLst>
                <a:cxn ang="0">
                  <a:pos x="704" y="0"/>
                </a:cxn>
                <a:cxn ang="0">
                  <a:pos x="624" y="0"/>
                </a:cxn>
                <a:cxn ang="0">
                  <a:pos x="0" y="224"/>
                </a:cxn>
              </a:cxnLst>
              <a:rect l="0" t="0" r="r" b="b"/>
              <a:pathLst>
                <a:path w="704" h="224">
                  <a:moveTo>
                    <a:pt x="704" y="0"/>
                  </a:moveTo>
                  <a:lnTo>
                    <a:pt x="624" y="0"/>
                  </a:lnTo>
                  <a:lnTo>
                    <a:pt x="0" y="224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94" name="Freeform 34"/>
            <p:cNvSpPr>
              <a:spLocks noChangeAspect="1"/>
            </p:cNvSpPr>
            <p:nvPr/>
          </p:nvSpPr>
          <p:spPr bwMode="auto">
            <a:xfrm>
              <a:off x="3263" y="867"/>
              <a:ext cx="633" cy="115"/>
            </a:xfrm>
            <a:custGeom>
              <a:avLst/>
              <a:gdLst/>
              <a:ahLst/>
              <a:cxnLst>
                <a:cxn ang="0">
                  <a:pos x="704" y="0"/>
                </a:cxn>
                <a:cxn ang="0">
                  <a:pos x="624" y="0"/>
                </a:cxn>
                <a:cxn ang="0">
                  <a:pos x="0" y="128"/>
                </a:cxn>
              </a:cxnLst>
              <a:rect l="0" t="0" r="r" b="b"/>
              <a:pathLst>
                <a:path w="704" h="128">
                  <a:moveTo>
                    <a:pt x="704" y="0"/>
                  </a:moveTo>
                  <a:lnTo>
                    <a:pt x="624" y="0"/>
                  </a:lnTo>
                  <a:lnTo>
                    <a:pt x="0" y="12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95" name="Freeform 35"/>
            <p:cNvSpPr>
              <a:spLocks noChangeAspect="1"/>
            </p:cNvSpPr>
            <p:nvPr/>
          </p:nvSpPr>
          <p:spPr bwMode="auto">
            <a:xfrm>
              <a:off x="3342" y="543"/>
              <a:ext cx="547" cy="166"/>
            </a:xfrm>
            <a:custGeom>
              <a:avLst/>
              <a:gdLst/>
              <a:ahLst/>
              <a:cxnLst>
                <a:cxn ang="0">
                  <a:pos x="608" y="0"/>
                </a:cxn>
                <a:cxn ang="0">
                  <a:pos x="536" y="0"/>
                </a:cxn>
                <a:cxn ang="0">
                  <a:pos x="0" y="184"/>
                </a:cxn>
              </a:cxnLst>
              <a:rect l="0" t="0" r="r" b="b"/>
              <a:pathLst>
                <a:path w="608" h="184">
                  <a:moveTo>
                    <a:pt x="608" y="0"/>
                  </a:moveTo>
                  <a:lnTo>
                    <a:pt x="536" y="0"/>
                  </a:lnTo>
                  <a:lnTo>
                    <a:pt x="0" y="184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96" name="Freeform 36"/>
            <p:cNvSpPr>
              <a:spLocks noChangeAspect="1"/>
            </p:cNvSpPr>
            <p:nvPr/>
          </p:nvSpPr>
          <p:spPr bwMode="auto">
            <a:xfrm>
              <a:off x="3263" y="399"/>
              <a:ext cx="640" cy="223"/>
            </a:xfrm>
            <a:custGeom>
              <a:avLst/>
              <a:gdLst/>
              <a:ahLst/>
              <a:cxnLst>
                <a:cxn ang="0">
                  <a:pos x="712" y="0"/>
                </a:cxn>
                <a:cxn ang="0">
                  <a:pos x="624" y="0"/>
                </a:cxn>
                <a:cxn ang="0">
                  <a:pos x="0" y="248"/>
                </a:cxn>
              </a:cxnLst>
              <a:rect l="0" t="0" r="r" b="b"/>
              <a:pathLst>
                <a:path w="712" h="248">
                  <a:moveTo>
                    <a:pt x="712" y="0"/>
                  </a:moveTo>
                  <a:lnTo>
                    <a:pt x="624" y="0"/>
                  </a:lnTo>
                  <a:lnTo>
                    <a:pt x="0" y="24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97" name="Freeform 37"/>
            <p:cNvSpPr>
              <a:spLocks noChangeAspect="1"/>
            </p:cNvSpPr>
            <p:nvPr/>
          </p:nvSpPr>
          <p:spPr bwMode="auto">
            <a:xfrm>
              <a:off x="3385" y="709"/>
              <a:ext cx="504" cy="64"/>
            </a:xfrm>
            <a:custGeom>
              <a:avLst/>
              <a:gdLst/>
              <a:ahLst/>
              <a:cxnLst>
                <a:cxn ang="0">
                  <a:pos x="560" y="0"/>
                </a:cxn>
                <a:cxn ang="0">
                  <a:pos x="488" y="0"/>
                </a:cxn>
                <a:cxn ang="0">
                  <a:pos x="0" y="72"/>
                </a:cxn>
              </a:cxnLst>
              <a:rect l="0" t="0" r="r" b="b"/>
              <a:pathLst>
                <a:path w="560" h="72">
                  <a:moveTo>
                    <a:pt x="560" y="0"/>
                  </a:moveTo>
                  <a:lnTo>
                    <a:pt x="488" y="0"/>
                  </a:lnTo>
                  <a:lnTo>
                    <a:pt x="0" y="72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998" name="Rectangle 38"/>
            <p:cNvSpPr>
              <a:spLocks noChangeAspect="1" noChangeArrowheads="1"/>
            </p:cNvSpPr>
            <p:nvPr/>
          </p:nvSpPr>
          <p:spPr bwMode="auto">
            <a:xfrm>
              <a:off x="1604" y="353"/>
              <a:ext cx="593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Nasal (nose)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6999" name="Rectangle 39"/>
            <p:cNvSpPr>
              <a:spLocks noChangeAspect="1" noChangeArrowheads="1"/>
            </p:cNvSpPr>
            <p:nvPr/>
          </p:nvSpPr>
          <p:spPr bwMode="auto">
            <a:xfrm>
              <a:off x="1598" y="511"/>
              <a:ext cx="600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Oral (mouth)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00" name="Rectangle 40"/>
            <p:cNvSpPr>
              <a:spLocks noChangeAspect="1" noChangeArrowheads="1"/>
            </p:cNvSpPr>
            <p:nvPr/>
          </p:nvSpPr>
          <p:spPr bwMode="auto">
            <a:xfrm>
              <a:off x="1598" y="741"/>
              <a:ext cx="708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Cervical (neck)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01" name="Rectangle 41"/>
            <p:cNvSpPr>
              <a:spLocks noChangeAspect="1" noChangeArrowheads="1"/>
            </p:cNvSpPr>
            <p:nvPr/>
          </p:nvSpPr>
          <p:spPr bwMode="auto">
            <a:xfrm>
              <a:off x="1598" y="936"/>
              <a:ext cx="884" cy="24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Acromial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(point of shoulder)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02" name="Rectangle 42"/>
            <p:cNvSpPr>
              <a:spLocks noChangeAspect="1" noChangeArrowheads="1"/>
            </p:cNvSpPr>
            <p:nvPr/>
          </p:nvSpPr>
          <p:spPr bwMode="auto">
            <a:xfrm>
              <a:off x="1598" y="1194"/>
              <a:ext cx="759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Axillary (armpit)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03" name="Rectangle 43"/>
            <p:cNvSpPr>
              <a:spLocks noChangeAspect="1" noChangeArrowheads="1"/>
            </p:cNvSpPr>
            <p:nvPr/>
          </p:nvSpPr>
          <p:spPr bwMode="auto">
            <a:xfrm>
              <a:off x="1598" y="1611"/>
              <a:ext cx="670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Brachial (arm)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04" name="Rectangle 44"/>
            <p:cNvSpPr>
              <a:spLocks noChangeAspect="1" noChangeArrowheads="1"/>
            </p:cNvSpPr>
            <p:nvPr/>
          </p:nvSpPr>
          <p:spPr bwMode="auto">
            <a:xfrm>
              <a:off x="1598" y="1777"/>
              <a:ext cx="729" cy="24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Antecubital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(front of elbow)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05" name="Rectangle 45"/>
            <p:cNvSpPr>
              <a:spLocks noChangeAspect="1" noChangeArrowheads="1"/>
            </p:cNvSpPr>
            <p:nvPr/>
          </p:nvSpPr>
          <p:spPr bwMode="auto">
            <a:xfrm>
              <a:off x="1598" y="1363"/>
              <a:ext cx="516" cy="24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Abdominal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(abdomen)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06" name="Rectangle 46"/>
            <p:cNvSpPr>
              <a:spLocks noChangeAspect="1" noChangeArrowheads="1"/>
            </p:cNvSpPr>
            <p:nvPr/>
          </p:nvSpPr>
          <p:spPr bwMode="auto">
            <a:xfrm>
              <a:off x="1598" y="2294"/>
              <a:ext cx="663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Pelvic (pelvis)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07" name="Rectangle 47"/>
            <p:cNvSpPr>
              <a:spLocks noChangeAspect="1" noChangeArrowheads="1"/>
            </p:cNvSpPr>
            <p:nvPr/>
          </p:nvSpPr>
          <p:spPr bwMode="auto">
            <a:xfrm>
              <a:off x="1598" y="2036"/>
              <a:ext cx="604" cy="24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Antebrachial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(forearm)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08" name="Rectangle 48"/>
            <p:cNvSpPr>
              <a:spLocks noChangeAspect="1" noChangeArrowheads="1"/>
            </p:cNvSpPr>
            <p:nvPr/>
          </p:nvSpPr>
          <p:spPr bwMode="auto">
            <a:xfrm>
              <a:off x="1598" y="2453"/>
              <a:ext cx="638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Carpal (wrist)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09" name="Rectangle 49"/>
            <p:cNvSpPr>
              <a:spLocks noChangeAspect="1" noChangeArrowheads="1"/>
            </p:cNvSpPr>
            <p:nvPr/>
          </p:nvSpPr>
          <p:spPr bwMode="auto">
            <a:xfrm>
              <a:off x="1598" y="2935"/>
              <a:ext cx="331" cy="24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Palmar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(palm)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10" name="Rectangle 50"/>
            <p:cNvSpPr>
              <a:spLocks noChangeAspect="1" noChangeArrowheads="1"/>
            </p:cNvSpPr>
            <p:nvPr/>
          </p:nvSpPr>
          <p:spPr bwMode="auto">
            <a:xfrm>
              <a:off x="1598" y="2645"/>
              <a:ext cx="374" cy="24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Pollex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(thumb)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11" name="Rectangle 51"/>
            <p:cNvSpPr>
              <a:spLocks noChangeAspect="1" noChangeArrowheads="1"/>
            </p:cNvSpPr>
            <p:nvPr/>
          </p:nvSpPr>
          <p:spPr bwMode="auto">
            <a:xfrm>
              <a:off x="1598" y="3230"/>
              <a:ext cx="400" cy="24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Digital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(fingers)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12" name="Rectangle 52"/>
            <p:cNvSpPr>
              <a:spLocks noChangeAspect="1" noChangeArrowheads="1"/>
            </p:cNvSpPr>
            <p:nvPr/>
          </p:nvSpPr>
          <p:spPr bwMode="auto">
            <a:xfrm>
              <a:off x="1598" y="3525"/>
              <a:ext cx="1020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Pubic (genital region)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13" name="Rectangle 53"/>
            <p:cNvSpPr>
              <a:spLocks noChangeAspect="1" noChangeArrowheads="1"/>
            </p:cNvSpPr>
            <p:nvPr/>
          </p:nvSpPr>
          <p:spPr bwMode="auto">
            <a:xfrm>
              <a:off x="1598" y="3813"/>
              <a:ext cx="693" cy="24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Patellar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(anterior knee)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14" name="Rectangle 54"/>
            <p:cNvSpPr>
              <a:spLocks noChangeAspect="1" noChangeArrowheads="1"/>
            </p:cNvSpPr>
            <p:nvPr/>
          </p:nvSpPr>
          <p:spPr bwMode="auto">
            <a:xfrm>
              <a:off x="1598" y="4143"/>
              <a:ext cx="533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Crural (leg)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15" name="Rectangle 55"/>
            <p:cNvSpPr>
              <a:spLocks noChangeAspect="1" noChangeArrowheads="1"/>
            </p:cNvSpPr>
            <p:nvPr/>
          </p:nvSpPr>
          <p:spPr bwMode="auto">
            <a:xfrm>
              <a:off x="2011" y="4388"/>
              <a:ext cx="641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Tarsal (ankle)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16" name="Rectangle 56"/>
            <p:cNvSpPr>
              <a:spLocks noChangeAspect="1" noChangeArrowheads="1"/>
            </p:cNvSpPr>
            <p:nvPr/>
          </p:nvSpPr>
          <p:spPr bwMode="auto">
            <a:xfrm>
              <a:off x="1611" y="4471"/>
              <a:ext cx="265" cy="24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Pedal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(foot)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17" name="Rectangle 57"/>
            <p:cNvSpPr>
              <a:spLocks noChangeAspect="1" noChangeArrowheads="1"/>
            </p:cNvSpPr>
            <p:nvPr/>
          </p:nvSpPr>
          <p:spPr bwMode="auto">
            <a:xfrm>
              <a:off x="2011" y="4575"/>
              <a:ext cx="605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Digital (toes)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18" name="Rectangle 58"/>
            <p:cNvSpPr>
              <a:spLocks noChangeAspect="1" noChangeArrowheads="1"/>
            </p:cNvSpPr>
            <p:nvPr/>
          </p:nvSpPr>
          <p:spPr bwMode="auto">
            <a:xfrm>
              <a:off x="3921" y="3260"/>
              <a:ext cx="383" cy="24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Inguinal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(groin)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19" name="Rectangle 59"/>
            <p:cNvSpPr>
              <a:spLocks noChangeAspect="1" noChangeArrowheads="1"/>
            </p:cNvSpPr>
            <p:nvPr/>
          </p:nvSpPr>
          <p:spPr bwMode="auto">
            <a:xfrm>
              <a:off x="3921" y="2964"/>
              <a:ext cx="271" cy="24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Coxal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(hip)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20" name="Rectangle 60"/>
            <p:cNvSpPr>
              <a:spLocks noChangeAspect="1" noChangeArrowheads="1"/>
            </p:cNvSpPr>
            <p:nvPr/>
          </p:nvSpPr>
          <p:spPr bwMode="auto">
            <a:xfrm>
              <a:off x="3921" y="3546"/>
              <a:ext cx="388" cy="24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Femoral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(thigh)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21" name="Rectangle 61"/>
            <p:cNvSpPr>
              <a:spLocks noChangeAspect="1" noChangeArrowheads="1"/>
            </p:cNvSpPr>
            <p:nvPr/>
          </p:nvSpPr>
          <p:spPr bwMode="auto">
            <a:xfrm>
              <a:off x="3921" y="3935"/>
              <a:ext cx="560" cy="36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Fibular, or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peroneal</a:t>
              </a:r>
              <a:endParaRPr lang="en-US" sz="1000">
                <a:latin typeface="Arial" charset="0"/>
              </a:endParaRP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(side of leg)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22" name="Rectangle 62"/>
            <p:cNvSpPr>
              <a:spLocks noChangeAspect="1" noChangeArrowheads="1"/>
            </p:cNvSpPr>
            <p:nvPr/>
          </p:nvSpPr>
          <p:spPr bwMode="auto">
            <a:xfrm>
              <a:off x="3921" y="4388"/>
              <a:ext cx="815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Hallux (great toe)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23" name="Rectangle 63"/>
            <p:cNvSpPr>
              <a:spLocks noChangeAspect="1" noChangeArrowheads="1"/>
            </p:cNvSpPr>
            <p:nvPr/>
          </p:nvSpPr>
          <p:spPr bwMode="auto">
            <a:xfrm>
              <a:off x="3921" y="1518"/>
              <a:ext cx="465" cy="24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Mammary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(breast)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24" name="Rectangle 64"/>
            <p:cNvSpPr>
              <a:spLocks noChangeAspect="1" noChangeArrowheads="1"/>
            </p:cNvSpPr>
            <p:nvPr/>
          </p:nvSpPr>
          <p:spPr bwMode="auto">
            <a:xfrm>
              <a:off x="3921" y="374"/>
              <a:ext cx="855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Frontal (forehead)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25" name="Rectangle 65"/>
            <p:cNvSpPr>
              <a:spLocks noChangeAspect="1" noChangeArrowheads="1"/>
            </p:cNvSpPr>
            <p:nvPr/>
          </p:nvSpPr>
          <p:spPr bwMode="auto">
            <a:xfrm>
              <a:off x="3921" y="518"/>
              <a:ext cx="581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Orbital (eye)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26" name="Rectangle 66"/>
            <p:cNvSpPr>
              <a:spLocks noChangeAspect="1" noChangeArrowheads="1"/>
            </p:cNvSpPr>
            <p:nvPr/>
          </p:nvSpPr>
          <p:spPr bwMode="auto">
            <a:xfrm>
              <a:off x="3921" y="676"/>
              <a:ext cx="702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Buccal (cheek)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27" name="Rectangle 67"/>
            <p:cNvSpPr>
              <a:spLocks noChangeAspect="1" noChangeArrowheads="1"/>
            </p:cNvSpPr>
            <p:nvPr/>
          </p:nvSpPr>
          <p:spPr bwMode="auto">
            <a:xfrm>
              <a:off x="3921" y="1001"/>
              <a:ext cx="605" cy="24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Sternal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(breastbone)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28" name="Rectangle 68"/>
            <p:cNvSpPr>
              <a:spLocks noChangeAspect="1" noChangeArrowheads="1"/>
            </p:cNvSpPr>
            <p:nvPr/>
          </p:nvSpPr>
          <p:spPr bwMode="auto">
            <a:xfrm>
              <a:off x="3921" y="1259"/>
              <a:ext cx="415" cy="24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Thoracic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(chest)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29" name="Rectangle 69"/>
            <p:cNvSpPr>
              <a:spLocks noChangeAspect="1" noChangeArrowheads="1"/>
            </p:cNvSpPr>
            <p:nvPr/>
          </p:nvSpPr>
          <p:spPr bwMode="auto">
            <a:xfrm>
              <a:off x="3921" y="842"/>
              <a:ext cx="616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Mental (chin)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30" name="Rectangle 70"/>
            <p:cNvSpPr>
              <a:spLocks noChangeAspect="1" noChangeArrowheads="1"/>
            </p:cNvSpPr>
            <p:nvPr/>
          </p:nvSpPr>
          <p:spPr bwMode="auto">
            <a:xfrm>
              <a:off x="3927" y="2084"/>
              <a:ext cx="443" cy="24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Umbilical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(navel)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7031" name="Rectangle 71"/>
            <p:cNvSpPr>
              <a:spLocks noChangeAspect="1" noChangeArrowheads="1"/>
            </p:cNvSpPr>
            <p:nvPr/>
          </p:nvSpPr>
          <p:spPr bwMode="auto">
            <a:xfrm>
              <a:off x="2966" y="4647"/>
              <a:ext cx="539" cy="120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(a) Anterior</a:t>
              </a:r>
              <a:endParaRPr lang="en-US" sz="1000">
                <a:latin typeface="Arial" charset="0"/>
              </a:endParaRPr>
            </a:p>
          </p:txBody>
        </p:sp>
        <p:grpSp>
          <p:nvGrpSpPr>
            <p:cNvPr id="297032" name="Group 72"/>
            <p:cNvGrpSpPr>
              <a:grpSpLocks noChangeAspect="1"/>
            </p:cNvGrpSpPr>
            <p:nvPr/>
          </p:nvGrpSpPr>
          <p:grpSpPr bwMode="auto">
            <a:xfrm>
              <a:off x="1887" y="4365"/>
              <a:ext cx="127" cy="332"/>
              <a:chOff x="1883" y="4447"/>
              <a:chExt cx="168" cy="369"/>
            </a:xfrm>
          </p:grpSpPr>
          <p:sp>
            <p:nvSpPr>
              <p:cNvPr id="297033" name="Line 73"/>
              <p:cNvSpPr>
                <a:spLocks noChangeAspect="1" noChangeShapeType="1"/>
              </p:cNvSpPr>
              <p:nvPr/>
            </p:nvSpPr>
            <p:spPr bwMode="auto">
              <a:xfrm flipH="1">
                <a:off x="1883" y="4620"/>
                <a:ext cx="96" cy="1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34" name="Line 74"/>
              <p:cNvSpPr>
                <a:spLocks noChangeAspect="1" noChangeShapeType="1"/>
              </p:cNvSpPr>
              <p:nvPr/>
            </p:nvSpPr>
            <p:spPr bwMode="auto">
              <a:xfrm flipH="1">
                <a:off x="1979" y="4811"/>
                <a:ext cx="72" cy="2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35" name="Line 75"/>
              <p:cNvSpPr>
                <a:spLocks noChangeAspect="1" noChangeShapeType="1"/>
              </p:cNvSpPr>
              <p:nvPr/>
            </p:nvSpPr>
            <p:spPr bwMode="auto">
              <a:xfrm>
                <a:off x="1981" y="4447"/>
                <a:ext cx="0" cy="369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036" name="Line 76"/>
              <p:cNvSpPr>
                <a:spLocks noChangeAspect="1" noChangeShapeType="1"/>
              </p:cNvSpPr>
              <p:nvPr/>
            </p:nvSpPr>
            <p:spPr bwMode="auto">
              <a:xfrm flipH="1">
                <a:off x="1979" y="4452"/>
                <a:ext cx="72" cy="2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Regional Terms: Posterior View</a:t>
            </a:r>
          </a:p>
        </p:txBody>
      </p:sp>
      <p:sp>
        <p:nvSpPr>
          <p:cNvPr id="276486" name="Text Box 6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Figure 1.7b</a:t>
            </a:r>
          </a:p>
        </p:txBody>
      </p:sp>
      <p:grpSp>
        <p:nvGrpSpPr>
          <p:cNvPr id="276549" name="Group 69"/>
          <p:cNvGrpSpPr>
            <a:grpSpLocks/>
          </p:cNvGrpSpPr>
          <p:nvPr/>
        </p:nvGrpSpPr>
        <p:grpSpPr bwMode="auto">
          <a:xfrm>
            <a:off x="2944813" y="896938"/>
            <a:ext cx="3468687" cy="5422900"/>
            <a:chOff x="1855" y="565"/>
            <a:chExt cx="2185" cy="3416"/>
          </a:xfrm>
        </p:grpSpPr>
        <p:pic>
          <p:nvPicPr>
            <p:cNvPr id="276488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5" y="565"/>
              <a:ext cx="1305" cy="3338"/>
            </a:xfrm>
            <a:prstGeom prst="rect">
              <a:avLst/>
            </a:prstGeom>
            <a:noFill/>
          </p:spPr>
        </p:pic>
        <p:sp>
          <p:nvSpPr>
            <p:cNvPr id="276489" name="Freeform 9"/>
            <p:cNvSpPr>
              <a:spLocks noChangeAspect="1"/>
            </p:cNvSpPr>
            <p:nvPr/>
          </p:nvSpPr>
          <p:spPr bwMode="auto">
            <a:xfrm>
              <a:off x="2538" y="875"/>
              <a:ext cx="637" cy="163"/>
            </a:xfrm>
            <a:custGeom>
              <a:avLst/>
              <a:gdLst/>
              <a:ahLst/>
              <a:cxnLst>
                <a:cxn ang="0">
                  <a:pos x="936" y="0"/>
                </a:cxn>
                <a:cxn ang="0">
                  <a:pos x="864" y="0"/>
                </a:cxn>
                <a:cxn ang="0">
                  <a:pos x="0" y="240"/>
                </a:cxn>
              </a:cxnLst>
              <a:rect l="0" t="0" r="r" b="b"/>
              <a:pathLst>
                <a:path w="936" h="240">
                  <a:moveTo>
                    <a:pt x="936" y="0"/>
                  </a:moveTo>
                  <a:lnTo>
                    <a:pt x="864" y="0"/>
                  </a:lnTo>
                  <a:lnTo>
                    <a:pt x="0" y="240"/>
                  </a:lnTo>
                </a:path>
              </a:pathLst>
            </a:custGeom>
            <a:noFill/>
            <a:ln w="381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497" name="Freeform 17"/>
            <p:cNvSpPr>
              <a:spLocks noChangeAspect="1"/>
            </p:cNvSpPr>
            <p:nvPr/>
          </p:nvSpPr>
          <p:spPr bwMode="auto">
            <a:xfrm>
              <a:off x="2538" y="875"/>
              <a:ext cx="637" cy="163"/>
            </a:xfrm>
            <a:custGeom>
              <a:avLst/>
              <a:gdLst/>
              <a:ahLst/>
              <a:cxnLst>
                <a:cxn ang="0">
                  <a:pos x="936" y="0"/>
                </a:cxn>
                <a:cxn ang="0">
                  <a:pos x="864" y="0"/>
                </a:cxn>
                <a:cxn ang="0">
                  <a:pos x="0" y="240"/>
                </a:cxn>
              </a:cxnLst>
              <a:rect l="0" t="0" r="r" b="b"/>
              <a:pathLst>
                <a:path w="936" h="240">
                  <a:moveTo>
                    <a:pt x="936" y="0"/>
                  </a:moveTo>
                  <a:lnTo>
                    <a:pt x="864" y="0"/>
                  </a:lnTo>
                  <a:lnTo>
                    <a:pt x="0" y="24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498" name="Freeform 18"/>
            <p:cNvSpPr>
              <a:spLocks noChangeAspect="1"/>
            </p:cNvSpPr>
            <p:nvPr/>
          </p:nvSpPr>
          <p:spPr bwMode="auto">
            <a:xfrm>
              <a:off x="2701" y="674"/>
              <a:ext cx="474" cy="223"/>
            </a:xfrm>
            <a:custGeom>
              <a:avLst/>
              <a:gdLst/>
              <a:ahLst/>
              <a:cxnLst>
                <a:cxn ang="0">
                  <a:pos x="696" y="0"/>
                </a:cxn>
                <a:cxn ang="0">
                  <a:pos x="624" y="0"/>
                </a:cxn>
                <a:cxn ang="0">
                  <a:pos x="0" y="328"/>
                </a:cxn>
              </a:cxnLst>
              <a:rect l="0" t="0" r="r" b="b"/>
              <a:pathLst>
                <a:path w="696" h="328">
                  <a:moveTo>
                    <a:pt x="696" y="0"/>
                  </a:moveTo>
                  <a:lnTo>
                    <a:pt x="624" y="0"/>
                  </a:lnTo>
                  <a:lnTo>
                    <a:pt x="0" y="32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507" name="Rectangle 27"/>
            <p:cNvSpPr>
              <a:spLocks noChangeAspect="1" noChangeArrowheads="1"/>
            </p:cNvSpPr>
            <p:nvPr/>
          </p:nvSpPr>
          <p:spPr bwMode="auto">
            <a:xfrm>
              <a:off x="3199" y="621"/>
              <a:ext cx="35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Otic (ear)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76508" name="Rectangle 28"/>
            <p:cNvSpPr>
              <a:spLocks noChangeAspect="1" noChangeArrowheads="1"/>
            </p:cNvSpPr>
            <p:nvPr/>
          </p:nvSpPr>
          <p:spPr bwMode="auto">
            <a:xfrm>
              <a:off x="3199" y="828"/>
              <a:ext cx="84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Occipital (back of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head or base of skull) 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76525" name="Rectangle 45"/>
            <p:cNvSpPr>
              <a:spLocks noChangeAspect="1" noChangeArrowheads="1"/>
            </p:cNvSpPr>
            <p:nvPr/>
          </p:nvSpPr>
          <p:spPr bwMode="auto">
            <a:xfrm>
              <a:off x="1928" y="809"/>
              <a:ext cx="33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Cephalic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(head)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76527" name="Rectangle 47"/>
            <p:cNvSpPr>
              <a:spLocks noChangeAspect="1" noChangeArrowheads="1"/>
            </p:cNvSpPr>
            <p:nvPr/>
          </p:nvSpPr>
          <p:spPr bwMode="auto">
            <a:xfrm>
              <a:off x="2317" y="3885"/>
              <a:ext cx="475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(b) Posterior</a:t>
              </a:r>
              <a:endParaRPr lang="en-US" sz="1000">
                <a:latin typeface="Arial" charset="0"/>
              </a:endParaRPr>
            </a:p>
          </p:txBody>
        </p:sp>
        <p:grpSp>
          <p:nvGrpSpPr>
            <p:cNvPr id="276528" name="Group 48"/>
            <p:cNvGrpSpPr>
              <a:grpSpLocks noChangeAspect="1"/>
            </p:cNvGrpSpPr>
            <p:nvPr/>
          </p:nvGrpSpPr>
          <p:grpSpPr bwMode="auto">
            <a:xfrm>
              <a:off x="2266" y="655"/>
              <a:ext cx="92" cy="411"/>
              <a:chOff x="2663" y="0"/>
              <a:chExt cx="136" cy="605"/>
            </a:xfrm>
          </p:grpSpPr>
          <p:sp>
            <p:nvSpPr>
              <p:cNvPr id="276529" name="Line 49"/>
              <p:cNvSpPr>
                <a:spLocks noChangeAspect="1" noChangeShapeType="1"/>
              </p:cNvSpPr>
              <p:nvPr/>
            </p:nvSpPr>
            <p:spPr bwMode="auto">
              <a:xfrm flipH="1">
                <a:off x="2663" y="300"/>
                <a:ext cx="64" cy="1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530" name="Line 50"/>
              <p:cNvSpPr>
                <a:spLocks noChangeAspect="1" noChangeShapeType="1"/>
              </p:cNvSpPr>
              <p:nvPr/>
            </p:nvSpPr>
            <p:spPr bwMode="auto">
              <a:xfrm flipH="1">
                <a:off x="2735" y="0"/>
                <a:ext cx="64" cy="1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531" name="Line 51"/>
              <p:cNvSpPr>
                <a:spLocks noChangeAspect="1" noChangeShapeType="1"/>
              </p:cNvSpPr>
              <p:nvPr/>
            </p:nvSpPr>
            <p:spPr bwMode="auto">
              <a:xfrm flipH="1">
                <a:off x="2731" y="604"/>
                <a:ext cx="64" cy="1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532" name="Line 52"/>
              <p:cNvSpPr>
                <a:spLocks noChangeAspect="1" noChangeShapeType="1"/>
              </p:cNvSpPr>
              <p:nvPr/>
            </p:nvSpPr>
            <p:spPr bwMode="auto">
              <a:xfrm>
                <a:off x="2732" y="0"/>
                <a:ext cx="0" cy="60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Regional Terms: Posterior View</a:t>
            </a:r>
          </a:p>
        </p:txBody>
      </p:sp>
      <p:sp>
        <p:nvSpPr>
          <p:cNvPr id="297987" name="Text Box 3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Figure 1.7b</a:t>
            </a:r>
          </a:p>
        </p:txBody>
      </p:sp>
      <p:grpSp>
        <p:nvGrpSpPr>
          <p:cNvPr id="298049" name="Group 65"/>
          <p:cNvGrpSpPr>
            <a:grpSpLocks/>
          </p:cNvGrpSpPr>
          <p:nvPr/>
        </p:nvGrpSpPr>
        <p:grpSpPr bwMode="auto">
          <a:xfrm>
            <a:off x="2454275" y="896938"/>
            <a:ext cx="3959225" cy="5422900"/>
            <a:chOff x="1546" y="565"/>
            <a:chExt cx="2494" cy="3416"/>
          </a:xfrm>
        </p:grpSpPr>
        <p:pic>
          <p:nvPicPr>
            <p:cNvPr id="29798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5" y="565"/>
              <a:ext cx="1305" cy="3338"/>
            </a:xfrm>
            <a:prstGeom prst="rect">
              <a:avLst/>
            </a:prstGeom>
            <a:noFill/>
          </p:spPr>
        </p:pic>
        <p:sp>
          <p:nvSpPr>
            <p:cNvPr id="297989" name="Freeform 5"/>
            <p:cNvSpPr>
              <a:spLocks noChangeAspect="1"/>
            </p:cNvSpPr>
            <p:nvPr/>
          </p:nvSpPr>
          <p:spPr bwMode="auto">
            <a:xfrm>
              <a:off x="2538" y="875"/>
              <a:ext cx="637" cy="163"/>
            </a:xfrm>
            <a:custGeom>
              <a:avLst/>
              <a:gdLst/>
              <a:ahLst/>
              <a:cxnLst>
                <a:cxn ang="0">
                  <a:pos x="936" y="0"/>
                </a:cxn>
                <a:cxn ang="0">
                  <a:pos x="864" y="0"/>
                </a:cxn>
                <a:cxn ang="0">
                  <a:pos x="0" y="240"/>
                </a:cxn>
              </a:cxnLst>
              <a:rect l="0" t="0" r="r" b="b"/>
              <a:pathLst>
                <a:path w="936" h="240">
                  <a:moveTo>
                    <a:pt x="936" y="0"/>
                  </a:moveTo>
                  <a:lnTo>
                    <a:pt x="864" y="0"/>
                  </a:lnTo>
                  <a:lnTo>
                    <a:pt x="0" y="240"/>
                  </a:lnTo>
                </a:path>
              </a:pathLst>
            </a:custGeom>
            <a:noFill/>
            <a:ln w="381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97" name="Freeform 13"/>
            <p:cNvSpPr>
              <a:spLocks noChangeAspect="1"/>
            </p:cNvSpPr>
            <p:nvPr/>
          </p:nvSpPr>
          <p:spPr bwMode="auto">
            <a:xfrm>
              <a:off x="2538" y="875"/>
              <a:ext cx="637" cy="163"/>
            </a:xfrm>
            <a:custGeom>
              <a:avLst/>
              <a:gdLst/>
              <a:ahLst/>
              <a:cxnLst>
                <a:cxn ang="0">
                  <a:pos x="936" y="0"/>
                </a:cxn>
                <a:cxn ang="0">
                  <a:pos x="864" y="0"/>
                </a:cxn>
                <a:cxn ang="0">
                  <a:pos x="0" y="240"/>
                </a:cxn>
              </a:cxnLst>
              <a:rect l="0" t="0" r="r" b="b"/>
              <a:pathLst>
                <a:path w="936" h="240">
                  <a:moveTo>
                    <a:pt x="936" y="0"/>
                  </a:moveTo>
                  <a:lnTo>
                    <a:pt x="864" y="0"/>
                  </a:lnTo>
                  <a:lnTo>
                    <a:pt x="0" y="24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98" name="Freeform 14"/>
            <p:cNvSpPr>
              <a:spLocks noChangeAspect="1"/>
            </p:cNvSpPr>
            <p:nvPr/>
          </p:nvSpPr>
          <p:spPr bwMode="auto">
            <a:xfrm>
              <a:off x="2701" y="674"/>
              <a:ext cx="474" cy="223"/>
            </a:xfrm>
            <a:custGeom>
              <a:avLst/>
              <a:gdLst/>
              <a:ahLst/>
              <a:cxnLst>
                <a:cxn ang="0">
                  <a:pos x="696" y="0"/>
                </a:cxn>
                <a:cxn ang="0">
                  <a:pos x="624" y="0"/>
                </a:cxn>
                <a:cxn ang="0">
                  <a:pos x="0" y="328"/>
                </a:cxn>
              </a:cxnLst>
              <a:rect l="0" t="0" r="r" b="b"/>
              <a:pathLst>
                <a:path w="696" h="328">
                  <a:moveTo>
                    <a:pt x="696" y="0"/>
                  </a:moveTo>
                  <a:lnTo>
                    <a:pt x="624" y="0"/>
                  </a:lnTo>
                  <a:lnTo>
                    <a:pt x="0" y="32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99" name="Freeform 15"/>
            <p:cNvSpPr>
              <a:spLocks noChangeAspect="1"/>
            </p:cNvSpPr>
            <p:nvPr/>
          </p:nvSpPr>
          <p:spPr bwMode="auto">
            <a:xfrm>
              <a:off x="2875" y="1615"/>
              <a:ext cx="304" cy="58"/>
            </a:xfrm>
            <a:custGeom>
              <a:avLst/>
              <a:gdLst/>
              <a:ahLst/>
              <a:cxnLst>
                <a:cxn ang="0">
                  <a:pos x="448" y="32"/>
                </a:cxn>
                <a:cxn ang="0">
                  <a:pos x="368" y="32"/>
                </a:cxn>
                <a:cxn ang="0">
                  <a:pos x="0" y="0"/>
                </a:cxn>
              </a:cxnLst>
              <a:rect l="0" t="0" r="r" b="b"/>
              <a:pathLst>
                <a:path w="448" h="32">
                  <a:moveTo>
                    <a:pt x="448" y="32"/>
                  </a:moveTo>
                  <a:lnTo>
                    <a:pt x="368" y="3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0" name="Freeform 16"/>
            <p:cNvSpPr>
              <a:spLocks noChangeAspect="1"/>
            </p:cNvSpPr>
            <p:nvPr/>
          </p:nvSpPr>
          <p:spPr bwMode="auto">
            <a:xfrm>
              <a:off x="2744" y="1463"/>
              <a:ext cx="435" cy="37"/>
            </a:xfrm>
            <a:custGeom>
              <a:avLst/>
              <a:gdLst/>
              <a:ahLst/>
              <a:cxnLst>
                <a:cxn ang="0">
                  <a:pos x="640" y="0"/>
                </a:cxn>
                <a:cxn ang="0">
                  <a:pos x="560" y="0"/>
                </a:cxn>
                <a:cxn ang="0">
                  <a:pos x="0" y="56"/>
                </a:cxn>
              </a:cxnLst>
              <a:rect l="0" t="0" r="r" b="b"/>
              <a:pathLst>
                <a:path w="640" h="56">
                  <a:moveTo>
                    <a:pt x="640" y="0"/>
                  </a:moveTo>
                  <a:lnTo>
                    <a:pt x="560" y="0"/>
                  </a:lnTo>
                  <a:lnTo>
                    <a:pt x="0" y="56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1" name="Freeform 17"/>
            <p:cNvSpPr>
              <a:spLocks noChangeAspect="1"/>
            </p:cNvSpPr>
            <p:nvPr/>
          </p:nvSpPr>
          <p:spPr bwMode="auto">
            <a:xfrm>
              <a:off x="2880" y="1816"/>
              <a:ext cx="295" cy="160"/>
            </a:xfrm>
            <a:custGeom>
              <a:avLst/>
              <a:gdLst/>
              <a:ahLst/>
              <a:cxnLst>
                <a:cxn ang="0">
                  <a:pos x="432" y="128"/>
                </a:cxn>
                <a:cxn ang="0">
                  <a:pos x="360" y="128"/>
                </a:cxn>
                <a:cxn ang="0">
                  <a:pos x="0" y="0"/>
                </a:cxn>
              </a:cxnLst>
              <a:rect l="0" t="0" r="r" b="b"/>
              <a:pathLst>
                <a:path w="432" h="128">
                  <a:moveTo>
                    <a:pt x="432" y="128"/>
                  </a:moveTo>
                  <a:lnTo>
                    <a:pt x="360" y="128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2" name="Freeform 18"/>
            <p:cNvSpPr>
              <a:spLocks noChangeAspect="1"/>
            </p:cNvSpPr>
            <p:nvPr/>
          </p:nvSpPr>
          <p:spPr bwMode="auto">
            <a:xfrm>
              <a:off x="2641" y="1952"/>
              <a:ext cx="538" cy="224"/>
            </a:xfrm>
            <a:custGeom>
              <a:avLst/>
              <a:gdLst/>
              <a:ahLst/>
              <a:cxnLst>
                <a:cxn ang="0">
                  <a:pos x="792" y="184"/>
                </a:cxn>
                <a:cxn ang="0">
                  <a:pos x="712" y="184"/>
                </a:cxn>
                <a:cxn ang="0">
                  <a:pos x="0" y="0"/>
                </a:cxn>
              </a:cxnLst>
              <a:rect l="0" t="0" r="r" b="b"/>
              <a:pathLst>
                <a:path w="792" h="184">
                  <a:moveTo>
                    <a:pt x="792" y="184"/>
                  </a:moveTo>
                  <a:lnTo>
                    <a:pt x="712" y="184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3" name="Freeform 19"/>
            <p:cNvSpPr>
              <a:spLocks noChangeAspect="1"/>
            </p:cNvSpPr>
            <p:nvPr/>
          </p:nvSpPr>
          <p:spPr bwMode="auto">
            <a:xfrm>
              <a:off x="2527" y="2120"/>
              <a:ext cx="652" cy="163"/>
            </a:xfrm>
            <a:custGeom>
              <a:avLst/>
              <a:gdLst/>
              <a:ahLst/>
              <a:cxnLst>
                <a:cxn ang="0">
                  <a:pos x="960" y="80"/>
                </a:cxn>
                <a:cxn ang="0">
                  <a:pos x="880" y="80"/>
                </a:cxn>
                <a:cxn ang="0">
                  <a:pos x="0" y="0"/>
                </a:cxn>
              </a:cxnLst>
              <a:rect l="0" t="0" r="r" b="b"/>
              <a:pathLst>
                <a:path w="960" h="80">
                  <a:moveTo>
                    <a:pt x="960" y="80"/>
                  </a:moveTo>
                  <a:lnTo>
                    <a:pt x="880" y="8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4" name="Freeform 20"/>
            <p:cNvSpPr>
              <a:spLocks noChangeAspect="1"/>
            </p:cNvSpPr>
            <p:nvPr/>
          </p:nvSpPr>
          <p:spPr bwMode="auto">
            <a:xfrm>
              <a:off x="2538" y="1294"/>
              <a:ext cx="637" cy="109"/>
            </a:xfrm>
            <a:custGeom>
              <a:avLst/>
              <a:gdLst/>
              <a:ahLst/>
              <a:cxnLst>
                <a:cxn ang="0">
                  <a:pos x="936" y="0"/>
                </a:cxn>
                <a:cxn ang="0">
                  <a:pos x="864" y="0"/>
                </a:cxn>
                <a:cxn ang="0">
                  <a:pos x="0" y="160"/>
                </a:cxn>
              </a:cxnLst>
              <a:rect l="0" t="0" r="r" b="b"/>
              <a:pathLst>
                <a:path w="936" h="160">
                  <a:moveTo>
                    <a:pt x="936" y="0"/>
                  </a:moveTo>
                  <a:lnTo>
                    <a:pt x="864" y="0"/>
                  </a:lnTo>
                  <a:lnTo>
                    <a:pt x="0" y="16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5" name="Freeform 21"/>
            <p:cNvSpPr>
              <a:spLocks noChangeAspect="1"/>
            </p:cNvSpPr>
            <p:nvPr/>
          </p:nvSpPr>
          <p:spPr bwMode="auto">
            <a:xfrm>
              <a:off x="2886" y="1082"/>
              <a:ext cx="289" cy="206"/>
            </a:xfrm>
            <a:custGeom>
              <a:avLst/>
              <a:gdLst/>
              <a:ahLst/>
              <a:cxnLst>
                <a:cxn ang="0">
                  <a:pos x="424" y="0"/>
                </a:cxn>
                <a:cxn ang="0">
                  <a:pos x="352" y="0"/>
                </a:cxn>
                <a:cxn ang="0">
                  <a:pos x="0" y="248"/>
                </a:cxn>
              </a:cxnLst>
              <a:rect l="0" t="0" r="r" b="b"/>
              <a:pathLst>
                <a:path w="424" h="248">
                  <a:moveTo>
                    <a:pt x="424" y="0"/>
                  </a:moveTo>
                  <a:lnTo>
                    <a:pt x="352" y="0"/>
                  </a:lnTo>
                  <a:lnTo>
                    <a:pt x="0" y="24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6" name="Rectangle 22"/>
            <p:cNvSpPr>
              <a:spLocks noChangeAspect="1" noChangeArrowheads="1"/>
            </p:cNvSpPr>
            <p:nvPr/>
          </p:nvSpPr>
          <p:spPr bwMode="auto">
            <a:xfrm>
              <a:off x="3199" y="1629"/>
              <a:ext cx="53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Brachial (arm)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8007" name="Rectangle 23"/>
            <p:cNvSpPr>
              <a:spLocks noChangeAspect="1" noChangeArrowheads="1"/>
            </p:cNvSpPr>
            <p:nvPr/>
          </p:nvSpPr>
          <p:spPr bwMode="auto">
            <a:xfrm>
              <a:off x="3199" y="621"/>
              <a:ext cx="35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Otic (ear)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8008" name="Rectangle 24"/>
            <p:cNvSpPr>
              <a:spLocks noChangeAspect="1" noChangeArrowheads="1"/>
            </p:cNvSpPr>
            <p:nvPr/>
          </p:nvSpPr>
          <p:spPr bwMode="auto">
            <a:xfrm>
              <a:off x="3199" y="828"/>
              <a:ext cx="84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Occipital (back of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head or base of skull) 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8009" name="Rectangle 25"/>
            <p:cNvSpPr>
              <a:spLocks noChangeAspect="1" noChangeArrowheads="1"/>
            </p:cNvSpPr>
            <p:nvPr/>
          </p:nvSpPr>
          <p:spPr bwMode="auto">
            <a:xfrm>
              <a:off x="3199" y="1034"/>
              <a:ext cx="70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Acromial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(point of shoulder)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8010" name="Rectangle 26"/>
            <p:cNvSpPr>
              <a:spLocks noChangeAspect="1" noChangeArrowheads="1"/>
            </p:cNvSpPr>
            <p:nvPr/>
          </p:nvSpPr>
          <p:spPr bwMode="auto">
            <a:xfrm>
              <a:off x="3199" y="1241"/>
              <a:ext cx="5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Vertebral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(spinal column)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8011" name="Rectangle 27"/>
            <p:cNvSpPr>
              <a:spLocks noChangeAspect="1" noChangeArrowheads="1"/>
            </p:cNvSpPr>
            <p:nvPr/>
          </p:nvSpPr>
          <p:spPr bwMode="auto">
            <a:xfrm>
              <a:off x="3199" y="1438"/>
              <a:ext cx="62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Scapular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(shoulder blade)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8012" name="Rectangle 28"/>
            <p:cNvSpPr>
              <a:spLocks noChangeAspect="1" noChangeArrowheads="1"/>
            </p:cNvSpPr>
            <p:nvPr/>
          </p:nvSpPr>
          <p:spPr bwMode="auto">
            <a:xfrm>
              <a:off x="3199" y="1727"/>
              <a:ext cx="6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Dorsum or dorsal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(back)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8013" name="Rectangle 29"/>
            <p:cNvSpPr>
              <a:spLocks noChangeAspect="1" noChangeArrowheads="1"/>
            </p:cNvSpPr>
            <p:nvPr/>
          </p:nvSpPr>
          <p:spPr bwMode="auto">
            <a:xfrm>
              <a:off x="3199" y="1935"/>
              <a:ext cx="58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Olecranal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(back of elbow)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8014" name="Rectangle 30"/>
            <p:cNvSpPr>
              <a:spLocks noChangeAspect="1" noChangeArrowheads="1"/>
            </p:cNvSpPr>
            <p:nvPr/>
          </p:nvSpPr>
          <p:spPr bwMode="auto">
            <a:xfrm>
              <a:off x="3199" y="2136"/>
              <a:ext cx="511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Lumbar (loin)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8015" name="Rectangle 31"/>
            <p:cNvSpPr>
              <a:spLocks noChangeAspect="1" noChangeArrowheads="1"/>
            </p:cNvSpPr>
            <p:nvPr/>
          </p:nvSpPr>
          <p:spPr bwMode="auto">
            <a:xfrm>
              <a:off x="3199" y="2235"/>
              <a:ext cx="55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Sacral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(between hips)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8023" name="Rectangle 39"/>
            <p:cNvSpPr>
              <a:spLocks noChangeAspect="1" noChangeArrowheads="1"/>
            </p:cNvSpPr>
            <p:nvPr/>
          </p:nvSpPr>
          <p:spPr bwMode="auto">
            <a:xfrm>
              <a:off x="1546" y="2314"/>
              <a:ext cx="2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Manus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(hand)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8024" name="Rectangle 40"/>
            <p:cNvSpPr>
              <a:spLocks noChangeAspect="1" noChangeArrowheads="1"/>
            </p:cNvSpPr>
            <p:nvPr/>
          </p:nvSpPr>
          <p:spPr bwMode="auto">
            <a:xfrm>
              <a:off x="1560" y="1667"/>
              <a:ext cx="35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Upper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extremity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8025" name="Rectangle 41"/>
            <p:cNvSpPr>
              <a:spLocks noChangeAspect="1" noChangeArrowheads="1"/>
            </p:cNvSpPr>
            <p:nvPr/>
          </p:nvSpPr>
          <p:spPr bwMode="auto">
            <a:xfrm>
              <a:off x="1928" y="809"/>
              <a:ext cx="33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Cephalic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(head)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8027" name="Rectangle 43"/>
            <p:cNvSpPr>
              <a:spLocks noChangeAspect="1" noChangeArrowheads="1"/>
            </p:cNvSpPr>
            <p:nvPr/>
          </p:nvSpPr>
          <p:spPr bwMode="auto">
            <a:xfrm>
              <a:off x="2317" y="3885"/>
              <a:ext cx="475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(b) Posterior</a:t>
              </a:r>
              <a:endParaRPr lang="en-US" sz="1000">
                <a:latin typeface="Arial" charset="0"/>
              </a:endParaRPr>
            </a:p>
          </p:txBody>
        </p:sp>
        <p:grpSp>
          <p:nvGrpSpPr>
            <p:cNvPr id="298028" name="Group 44"/>
            <p:cNvGrpSpPr>
              <a:grpSpLocks noChangeAspect="1"/>
            </p:cNvGrpSpPr>
            <p:nvPr/>
          </p:nvGrpSpPr>
          <p:grpSpPr bwMode="auto">
            <a:xfrm>
              <a:off x="2266" y="655"/>
              <a:ext cx="92" cy="411"/>
              <a:chOff x="2663" y="0"/>
              <a:chExt cx="136" cy="605"/>
            </a:xfrm>
          </p:grpSpPr>
          <p:sp>
            <p:nvSpPr>
              <p:cNvPr id="298029" name="Line 45"/>
              <p:cNvSpPr>
                <a:spLocks noChangeAspect="1" noChangeShapeType="1"/>
              </p:cNvSpPr>
              <p:nvPr/>
            </p:nvSpPr>
            <p:spPr bwMode="auto">
              <a:xfrm flipH="1">
                <a:off x="2663" y="300"/>
                <a:ext cx="64" cy="1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030" name="Line 46"/>
              <p:cNvSpPr>
                <a:spLocks noChangeAspect="1" noChangeShapeType="1"/>
              </p:cNvSpPr>
              <p:nvPr/>
            </p:nvSpPr>
            <p:spPr bwMode="auto">
              <a:xfrm flipH="1">
                <a:off x="2735" y="0"/>
                <a:ext cx="64" cy="1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031" name="Line 47"/>
              <p:cNvSpPr>
                <a:spLocks noChangeAspect="1" noChangeShapeType="1"/>
              </p:cNvSpPr>
              <p:nvPr/>
            </p:nvSpPr>
            <p:spPr bwMode="auto">
              <a:xfrm flipH="1">
                <a:off x="2731" y="604"/>
                <a:ext cx="64" cy="1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032" name="Line 48"/>
              <p:cNvSpPr>
                <a:spLocks noChangeAspect="1" noChangeShapeType="1"/>
              </p:cNvSpPr>
              <p:nvPr/>
            </p:nvSpPr>
            <p:spPr bwMode="auto">
              <a:xfrm>
                <a:off x="2732" y="0"/>
                <a:ext cx="0" cy="60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98033" name="Group 49"/>
            <p:cNvGrpSpPr>
              <a:grpSpLocks noChangeAspect="1"/>
            </p:cNvGrpSpPr>
            <p:nvPr/>
          </p:nvGrpSpPr>
          <p:grpSpPr bwMode="auto">
            <a:xfrm>
              <a:off x="1813" y="1237"/>
              <a:ext cx="181" cy="958"/>
              <a:chOff x="1949" y="1142"/>
              <a:chExt cx="226" cy="1197"/>
            </a:xfrm>
          </p:grpSpPr>
          <p:sp>
            <p:nvSpPr>
              <p:cNvPr id="298034" name="Line 50"/>
              <p:cNvSpPr>
                <a:spLocks noChangeAspect="1" noChangeShapeType="1"/>
              </p:cNvSpPr>
              <p:nvPr/>
            </p:nvSpPr>
            <p:spPr bwMode="auto">
              <a:xfrm flipH="1">
                <a:off x="1949" y="1736"/>
                <a:ext cx="165" cy="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035" name="Line 51"/>
              <p:cNvSpPr>
                <a:spLocks noChangeAspect="1" noChangeShapeType="1"/>
              </p:cNvSpPr>
              <p:nvPr/>
            </p:nvSpPr>
            <p:spPr bwMode="auto">
              <a:xfrm flipH="1">
                <a:off x="2120" y="1142"/>
                <a:ext cx="55" cy="2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036" name="Line 52"/>
              <p:cNvSpPr>
                <a:spLocks noChangeAspect="1" noChangeShapeType="1"/>
              </p:cNvSpPr>
              <p:nvPr/>
            </p:nvSpPr>
            <p:spPr bwMode="auto">
              <a:xfrm flipH="1">
                <a:off x="2117" y="2337"/>
                <a:ext cx="55" cy="2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037" name="Line 53"/>
              <p:cNvSpPr>
                <a:spLocks noChangeAspect="1" noChangeShapeType="1"/>
              </p:cNvSpPr>
              <p:nvPr/>
            </p:nvSpPr>
            <p:spPr bwMode="auto">
              <a:xfrm>
                <a:off x="2118" y="1142"/>
                <a:ext cx="0" cy="119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98043" name="Group 59"/>
            <p:cNvGrpSpPr>
              <a:grpSpLocks noChangeAspect="1"/>
            </p:cNvGrpSpPr>
            <p:nvPr/>
          </p:nvGrpSpPr>
          <p:grpSpPr bwMode="auto">
            <a:xfrm>
              <a:off x="1814" y="2213"/>
              <a:ext cx="93" cy="314"/>
              <a:chOff x="2663" y="0"/>
              <a:chExt cx="136" cy="605"/>
            </a:xfrm>
          </p:grpSpPr>
          <p:sp>
            <p:nvSpPr>
              <p:cNvPr id="298044" name="Line 60"/>
              <p:cNvSpPr>
                <a:spLocks noChangeAspect="1" noChangeShapeType="1"/>
              </p:cNvSpPr>
              <p:nvPr/>
            </p:nvSpPr>
            <p:spPr bwMode="auto">
              <a:xfrm flipH="1">
                <a:off x="2663" y="300"/>
                <a:ext cx="64" cy="1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045" name="Line 61"/>
              <p:cNvSpPr>
                <a:spLocks noChangeAspect="1" noChangeShapeType="1"/>
              </p:cNvSpPr>
              <p:nvPr/>
            </p:nvSpPr>
            <p:spPr bwMode="auto">
              <a:xfrm flipH="1">
                <a:off x="2735" y="0"/>
                <a:ext cx="64" cy="1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046" name="Line 62"/>
              <p:cNvSpPr>
                <a:spLocks noChangeAspect="1" noChangeShapeType="1"/>
              </p:cNvSpPr>
              <p:nvPr/>
            </p:nvSpPr>
            <p:spPr bwMode="auto">
              <a:xfrm flipH="1">
                <a:off x="2731" y="604"/>
                <a:ext cx="64" cy="1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047" name="Line 63"/>
              <p:cNvSpPr>
                <a:spLocks noChangeAspect="1" noChangeShapeType="1"/>
              </p:cNvSpPr>
              <p:nvPr/>
            </p:nvSpPr>
            <p:spPr bwMode="auto">
              <a:xfrm>
                <a:off x="2732" y="0"/>
                <a:ext cx="0" cy="60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98048" name="Freeform 64"/>
            <p:cNvSpPr>
              <a:spLocks noChangeAspect="1"/>
            </p:cNvSpPr>
            <p:nvPr/>
          </p:nvSpPr>
          <p:spPr bwMode="auto">
            <a:xfrm>
              <a:off x="2750" y="1739"/>
              <a:ext cx="423" cy="33"/>
            </a:xfrm>
            <a:custGeom>
              <a:avLst/>
              <a:gdLst/>
              <a:ahLst/>
              <a:cxnLst>
                <a:cxn ang="0">
                  <a:pos x="448" y="32"/>
                </a:cxn>
                <a:cxn ang="0">
                  <a:pos x="368" y="32"/>
                </a:cxn>
                <a:cxn ang="0">
                  <a:pos x="0" y="0"/>
                </a:cxn>
              </a:cxnLst>
              <a:rect l="0" t="0" r="r" b="b"/>
              <a:pathLst>
                <a:path w="448" h="32">
                  <a:moveTo>
                    <a:pt x="448" y="32"/>
                  </a:moveTo>
                  <a:lnTo>
                    <a:pt x="368" y="3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Regional Terms: Posterior View</a:t>
            </a:r>
          </a:p>
        </p:txBody>
      </p:sp>
      <p:sp>
        <p:nvSpPr>
          <p:cNvPr id="299011" name="Text Box 3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Figure 1.7b</a:t>
            </a:r>
          </a:p>
        </p:txBody>
      </p:sp>
      <p:grpSp>
        <p:nvGrpSpPr>
          <p:cNvPr id="299073" name="Group 65"/>
          <p:cNvGrpSpPr>
            <a:grpSpLocks/>
          </p:cNvGrpSpPr>
          <p:nvPr/>
        </p:nvGrpSpPr>
        <p:grpSpPr bwMode="auto">
          <a:xfrm>
            <a:off x="2454275" y="896938"/>
            <a:ext cx="3959225" cy="5422900"/>
            <a:chOff x="1546" y="565"/>
            <a:chExt cx="2494" cy="3416"/>
          </a:xfrm>
        </p:grpSpPr>
        <p:pic>
          <p:nvPicPr>
            <p:cNvPr id="299012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5" y="565"/>
              <a:ext cx="1305" cy="3338"/>
            </a:xfrm>
            <a:prstGeom prst="rect">
              <a:avLst/>
            </a:prstGeom>
            <a:noFill/>
          </p:spPr>
        </p:pic>
        <p:sp>
          <p:nvSpPr>
            <p:cNvPr id="299013" name="Freeform 5"/>
            <p:cNvSpPr>
              <a:spLocks noChangeAspect="1"/>
            </p:cNvSpPr>
            <p:nvPr/>
          </p:nvSpPr>
          <p:spPr bwMode="auto">
            <a:xfrm>
              <a:off x="2538" y="875"/>
              <a:ext cx="637" cy="163"/>
            </a:xfrm>
            <a:custGeom>
              <a:avLst/>
              <a:gdLst/>
              <a:ahLst/>
              <a:cxnLst>
                <a:cxn ang="0">
                  <a:pos x="936" y="0"/>
                </a:cxn>
                <a:cxn ang="0">
                  <a:pos x="864" y="0"/>
                </a:cxn>
                <a:cxn ang="0">
                  <a:pos x="0" y="240"/>
                </a:cxn>
              </a:cxnLst>
              <a:rect l="0" t="0" r="r" b="b"/>
              <a:pathLst>
                <a:path w="936" h="240">
                  <a:moveTo>
                    <a:pt x="936" y="0"/>
                  </a:moveTo>
                  <a:lnTo>
                    <a:pt x="864" y="0"/>
                  </a:lnTo>
                  <a:lnTo>
                    <a:pt x="0" y="240"/>
                  </a:lnTo>
                </a:path>
              </a:pathLst>
            </a:custGeom>
            <a:noFill/>
            <a:ln w="381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14" name="Freeform 6"/>
            <p:cNvSpPr>
              <a:spLocks noChangeAspect="1"/>
            </p:cNvSpPr>
            <p:nvPr/>
          </p:nvSpPr>
          <p:spPr bwMode="auto">
            <a:xfrm>
              <a:off x="2679" y="2332"/>
              <a:ext cx="496" cy="300"/>
            </a:xfrm>
            <a:custGeom>
              <a:avLst/>
              <a:gdLst/>
              <a:ahLst/>
              <a:cxnLst>
                <a:cxn ang="0">
                  <a:pos x="728" y="488"/>
                </a:cxn>
                <a:cxn ang="0">
                  <a:pos x="656" y="488"/>
                </a:cxn>
                <a:cxn ang="0">
                  <a:pos x="0" y="0"/>
                </a:cxn>
              </a:cxnLst>
              <a:rect l="0" t="0" r="r" b="b"/>
              <a:pathLst>
                <a:path w="728" h="488">
                  <a:moveTo>
                    <a:pt x="728" y="488"/>
                  </a:moveTo>
                  <a:lnTo>
                    <a:pt x="656" y="488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15" name="Freeform 7"/>
            <p:cNvSpPr>
              <a:spLocks noChangeAspect="1"/>
            </p:cNvSpPr>
            <p:nvPr/>
          </p:nvSpPr>
          <p:spPr bwMode="auto">
            <a:xfrm>
              <a:off x="2527" y="2371"/>
              <a:ext cx="652" cy="412"/>
            </a:xfrm>
            <a:custGeom>
              <a:avLst/>
              <a:gdLst/>
              <a:ahLst/>
              <a:cxnLst>
                <a:cxn ang="0">
                  <a:pos x="960" y="648"/>
                </a:cxn>
                <a:cxn ang="0">
                  <a:pos x="880" y="648"/>
                </a:cxn>
                <a:cxn ang="0">
                  <a:pos x="0" y="0"/>
                </a:cxn>
              </a:cxnLst>
              <a:rect l="0" t="0" r="r" b="b"/>
              <a:pathLst>
                <a:path w="960" h="648">
                  <a:moveTo>
                    <a:pt x="960" y="648"/>
                  </a:moveTo>
                  <a:lnTo>
                    <a:pt x="880" y="648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16" name="Freeform 8"/>
            <p:cNvSpPr>
              <a:spLocks noChangeAspect="1"/>
            </p:cNvSpPr>
            <p:nvPr/>
          </p:nvSpPr>
          <p:spPr bwMode="auto">
            <a:xfrm>
              <a:off x="2701" y="2686"/>
              <a:ext cx="478" cy="489"/>
            </a:xfrm>
            <a:custGeom>
              <a:avLst/>
              <a:gdLst/>
              <a:ahLst/>
              <a:cxnLst>
                <a:cxn ang="0">
                  <a:pos x="704" y="720"/>
                </a:cxn>
                <a:cxn ang="0">
                  <a:pos x="624" y="720"/>
                </a:cxn>
                <a:cxn ang="0">
                  <a:pos x="0" y="0"/>
                </a:cxn>
              </a:cxnLst>
              <a:rect l="0" t="0" r="r" b="b"/>
              <a:pathLst>
                <a:path w="704" h="720">
                  <a:moveTo>
                    <a:pt x="704" y="720"/>
                  </a:moveTo>
                  <a:lnTo>
                    <a:pt x="624" y="72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17" name="Freeform 9"/>
            <p:cNvSpPr>
              <a:spLocks noChangeAspect="1"/>
            </p:cNvSpPr>
            <p:nvPr/>
          </p:nvSpPr>
          <p:spPr bwMode="auto">
            <a:xfrm>
              <a:off x="2663" y="2952"/>
              <a:ext cx="516" cy="348"/>
            </a:xfrm>
            <a:custGeom>
              <a:avLst/>
              <a:gdLst/>
              <a:ahLst/>
              <a:cxnLst>
                <a:cxn ang="0">
                  <a:pos x="760" y="512"/>
                </a:cxn>
                <a:cxn ang="0">
                  <a:pos x="680" y="512"/>
                </a:cxn>
                <a:cxn ang="0">
                  <a:pos x="0" y="0"/>
                </a:cxn>
              </a:cxnLst>
              <a:rect l="0" t="0" r="r" b="b"/>
              <a:pathLst>
                <a:path w="760" h="512">
                  <a:moveTo>
                    <a:pt x="760" y="512"/>
                  </a:moveTo>
                  <a:lnTo>
                    <a:pt x="680" y="51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18" name="Freeform 10"/>
            <p:cNvSpPr>
              <a:spLocks noChangeAspect="1"/>
            </p:cNvSpPr>
            <p:nvPr/>
          </p:nvSpPr>
          <p:spPr bwMode="auto">
            <a:xfrm>
              <a:off x="2679" y="3257"/>
              <a:ext cx="500" cy="261"/>
            </a:xfrm>
            <a:custGeom>
              <a:avLst/>
              <a:gdLst/>
              <a:ahLst/>
              <a:cxnLst>
                <a:cxn ang="0">
                  <a:pos x="736" y="384"/>
                </a:cxn>
                <a:cxn ang="0">
                  <a:pos x="656" y="384"/>
                </a:cxn>
                <a:cxn ang="0">
                  <a:pos x="0" y="0"/>
                </a:cxn>
              </a:cxnLst>
              <a:rect l="0" t="0" r="r" b="b"/>
              <a:pathLst>
                <a:path w="736" h="384">
                  <a:moveTo>
                    <a:pt x="736" y="384"/>
                  </a:moveTo>
                  <a:lnTo>
                    <a:pt x="656" y="384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19" name="Freeform 11"/>
            <p:cNvSpPr>
              <a:spLocks noChangeAspect="1"/>
            </p:cNvSpPr>
            <p:nvPr/>
          </p:nvSpPr>
          <p:spPr bwMode="auto">
            <a:xfrm>
              <a:off x="2625" y="3643"/>
              <a:ext cx="554" cy="60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736" y="0"/>
                </a:cxn>
                <a:cxn ang="0">
                  <a:pos x="0" y="88"/>
                </a:cxn>
              </a:cxnLst>
              <a:rect l="0" t="0" r="r" b="b"/>
              <a:pathLst>
                <a:path w="816" h="88">
                  <a:moveTo>
                    <a:pt x="816" y="0"/>
                  </a:moveTo>
                  <a:lnTo>
                    <a:pt x="736" y="0"/>
                  </a:lnTo>
                  <a:lnTo>
                    <a:pt x="0" y="8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20" name="Freeform 12"/>
            <p:cNvSpPr>
              <a:spLocks noChangeAspect="1"/>
            </p:cNvSpPr>
            <p:nvPr/>
          </p:nvSpPr>
          <p:spPr bwMode="auto">
            <a:xfrm>
              <a:off x="2684" y="3763"/>
              <a:ext cx="495" cy="16"/>
            </a:xfrm>
            <a:custGeom>
              <a:avLst/>
              <a:gdLst/>
              <a:ahLst/>
              <a:cxnLst>
                <a:cxn ang="0">
                  <a:pos x="728" y="0"/>
                </a:cxn>
                <a:cxn ang="0">
                  <a:pos x="648" y="0"/>
                </a:cxn>
                <a:cxn ang="0">
                  <a:pos x="0" y="24"/>
                </a:cxn>
              </a:cxnLst>
              <a:rect l="0" t="0" r="r" b="b"/>
              <a:pathLst>
                <a:path w="728" h="24">
                  <a:moveTo>
                    <a:pt x="728" y="0"/>
                  </a:moveTo>
                  <a:lnTo>
                    <a:pt x="648" y="0"/>
                  </a:lnTo>
                  <a:lnTo>
                    <a:pt x="0" y="24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21" name="Freeform 13"/>
            <p:cNvSpPr>
              <a:spLocks noChangeAspect="1"/>
            </p:cNvSpPr>
            <p:nvPr/>
          </p:nvSpPr>
          <p:spPr bwMode="auto">
            <a:xfrm>
              <a:off x="2538" y="875"/>
              <a:ext cx="637" cy="163"/>
            </a:xfrm>
            <a:custGeom>
              <a:avLst/>
              <a:gdLst/>
              <a:ahLst/>
              <a:cxnLst>
                <a:cxn ang="0">
                  <a:pos x="936" y="0"/>
                </a:cxn>
                <a:cxn ang="0">
                  <a:pos x="864" y="0"/>
                </a:cxn>
                <a:cxn ang="0">
                  <a:pos x="0" y="240"/>
                </a:cxn>
              </a:cxnLst>
              <a:rect l="0" t="0" r="r" b="b"/>
              <a:pathLst>
                <a:path w="936" h="240">
                  <a:moveTo>
                    <a:pt x="936" y="0"/>
                  </a:moveTo>
                  <a:lnTo>
                    <a:pt x="864" y="0"/>
                  </a:lnTo>
                  <a:lnTo>
                    <a:pt x="0" y="24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22" name="Freeform 14"/>
            <p:cNvSpPr>
              <a:spLocks noChangeAspect="1"/>
            </p:cNvSpPr>
            <p:nvPr/>
          </p:nvSpPr>
          <p:spPr bwMode="auto">
            <a:xfrm>
              <a:off x="2701" y="674"/>
              <a:ext cx="474" cy="223"/>
            </a:xfrm>
            <a:custGeom>
              <a:avLst/>
              <a:gdLst/>
              <a:ahLst/>
              <a:cxnLst>
                <a:cxn ang="0">
                  <a:pos x="696" y="0"/>
                </a:cxn>
                <a:cxn ang="0">
                  <a:pos x="624" y="0"/>
                </a:cxn>
                <a:cxn ang="0">
                  <a:pos x="0" y="328"/>
                </a:cxn>
              </a:cxnLst>
              <a:rect l="0" t="0" r="r" b="b"/>
              <a:pathLst>
                <a:path w="696" h="328">
                  <a:moveTo>
                    <a:pt x="696" y="0"/>
                  </a:moveTo>
                  <a:lnTo>
                    <a:pt x="624" y="0"/>
                  </a:lnTo>
                  <a:lnTo>
                    <a:pt x="0" y="32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23" name="Freeform 15"/>
            <p:cNvSpPr>
              <a:spLocks noChangeAspect="1"/>
            </p:cNvSpPr>
            <p:nvPr/>
          </p:nvSpPr>
          <p:spPr bwMode="auto">
            <a:xfrm>
              <a:off x="2875" y="1615"/>
              <a:ext cx="304" cy="58"/>
            </a:xfrm>
            <a:custGeom>
              <a:avLst/>
              <a:gdLst/>
              <a:ahLst/>
              <a:cxnLst>
                <a:cxn ang="0">
                  <a:pos x="448" y="32"/>
                </a:cxn>
                <a:cxn ang="0">
                  <a:pos x="368" y="32"/>
                </a:cxn>
                <a:cxn ang="0">
                  <a:pos x="0" y="0"/>
                </a:cxn>
              </a:cxnLst>
              <a:rect l="0" t="0" r="r" b="b"/>
              <a:pathLst>
                <a:path w="448" h="32">
                  <a:moveTo>
                    <a:pt x="448" y="32"/>
                  </a:moveTo>
                  <a:lnTo>
                    <a:pt x="368" y="3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24" name="Freeform 16"/>
            <p:cNvSpPr>
              <a:spLocks noChangeAspect="1"/>
            </p:cNvSpPr>
            <p:nvPr/>
          </p:nvSpPr>
          <p:spPr bwMode="auto">
            <a:xfrm>
              <a:off x="2744" y="1463"/>
              <a:ext cx="435" cy="37"/>
            </a:xfrm>
            <a:custGeom>
              <a:avLst/>
              <a:gdLst/>
              <a:ahLst/>
              <a:cxnLst>
                <a:cxn ang="0">
                  <a:pos x="640" y="0"/>
                </a:cxn>
                <a:cxn ang="0">
                  <a:pos x="560" y="0"/>
                </a:cxn>
                <a:cxn ang="0">
                  <a:pos x="0" y="56"/>
                </a:cxn>
              </a:cxnLst>
              <a:rect l="0" t="0" r="r" b="b"/>
              <a:pathLst>
                <a:path w="640" h="56">
                  <a:moveTo>
                    <a:pt x="640" y="0"/>
                  </a:moveTo>
                  <a:lnTo>
                    <a:pt x="560" y="0"/>
                  </a:lnTo>
                  <a:lnTo>
                    <a:pt x="0" y="56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25" name="Freeform 17"/>
            <p:cNvSpPr>
              <a:spLocks noChangeAspect="1"/>
            </p:cNvSpPr>
            <p:nvPr/>
          </p:nvSpPr>
          <p:spPr bwMode="auto">
            <a:xfrm>
              <a:off x="2880" y="1816"/>
              <a:ext cx="295" cy="160"/>
            </a:xfrm>
            <a:custGeom>
              <a:avLst/>
              <a:gdLst/>
              <a:ahLst/>
              <a:cxnLst>
                <a:cxn ang="0">
                  <a:pos x="432" y="128"/>
                </a:cxn>
                <a:cxn ang="0">
                  <a:pos x="360" y="128"/>
                </a:cxn>
                <a:cxn ang="0">
                  <a:pos x="0" y="0"/>
                </a:cxn>
              </a:cxnLst>
              <a:rect l="0" t="0" r="r" b="b"/>
              <a:pathLst>
                <a:path w="432" h="128">
                  <a:moveTo>
                    <a:pt x="432" y="128"/>
                  </a:moveTo>
                  <a:lnTo>
                    <a:pt x="360" y="128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26" name="Freeform 18"/>
            <p:cNvSpPr>
              <a:spLocks noChangeAspect="1"/>
            </p:cNvSpPr>
            <p:nvPr/>
          </p:nvSpPr>
          <p:spPr bwMode="auto">
            <a:xfrm>
              <a:off x="2641" y="1952"/>
              <a:ext cx="538" cy="224"/>
            </a:xfrm>
            <a:custGeom>
              <a:avLst/>
              <a:gdLst/>
              <a:ahLst/>
              <a:cxnLst>
                <a:cxn ang="0">
                  <a:pos x="792" y="184"/>
                </a:cxn>
                <a:cxn ang="0">
                  <a:pos x="712" y="184"/>
                </a:cxn>
                <a:cxn ang="0">
                  <a:pos x="0" y="0"/>
                </a:cxn>
              </a:cxnLst>
              <a:rect l="0" t="0" r="r" b="b"/>
              <a:pathLst>
                <a:path w="792" h="184">
                  <a:moveTo>
                    <a:pt x="792" y="184"/>
                  </a:moveTo>
                  <a:lnTo>
                    <a:pt x="712" y="184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27" name="Freeform 19"/>
            <p:cNvSpPr>
              <a:spLocks noChangeAspect="1"/>
            </p:cNvSpPr>
            <p:nvPr/>
          </p:nvSpPr>
          <p:spPr bwMode="auto">
            <a:xfrm>
              <a:off x="2527" y="2120"/>
              <a:ext cx="652" cy="163"/>
            </a:xfrm>
            <a:custGeom>
              <a:avLst/>
              <a:gdLst/>
              <a:ahLst/>
              <a:cxnLst>
                <a:cxn ang="0">
                  <a:pos x="960" y="80"/>
                </a:cxn>
                <a:cxn ang="0">
                  <a:pos x="880" y="80"/>
                </a:cxn>
                <a:cxn ang="0">
                  <a:pos x="0" y="0"/>
                </a:cxn>
              </a:cxnLst>
              <a:rect l="0" t="0" r="r" b="b"/>
              <a:pathLst>
                <a:path w="960" h="80">
                  <a:moveTo>
                    <a:pt x="960" y="80"/>
                  </a:moveTo>
                  <a:lnTo>
                    <a:pt x="880" y="8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28" name="Freeform 20"/>
            <p:cNvSpPr>
              <a:spLocks noChangeAspect="1"/>
            </p:cNvSpPr>
            <p:nvPr/>
          </p:nvSpPr>
          <p:spPr bwMode="auto">
            <a:xfrm>
              <a:off x="2538" y="1294"/>
              <a:ext cx="637" cy="109"/>
            </a:xfrm>
            <a:custGeom>
              <a:avLst/>
              <a:gdLst/>
              <a:ahLst/>
              <a:cxnLst>
                <a:cxn ang="0">
                  <a:pos x="936" y="0"/>
                </a:cxn>
                <a:cxn ang="0">
                  <a:pos x="864" y="0"/>
                </a:cxn>
                <a:cxn ang="0">
                  <a:pos x="0" y="160"/>
                </a:cxn>
              </a:cxnLst>
              <a:rect l="0" t="0" r="r" b="b"/>
              <a:pathLst>
                <a:path w="936" h="160">
                  <a:moveTo>
                    <a:pt x="936" y="0"/>
                  </a:moveTo>
                  <a:lnTo>
                    <a:pt x="864" y="0"/>
                  </a:lnTo>
                  <a:lnTo>
                    <a:pt x="0" y="16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29" name="Freeform 21"/>
            <p:cNvSpPr>
              <a:spLocks noChangeAspect="1"/>
            </p:cNvSpPr>
            <p:nvPr/>
          </p:nvSpPr>
          <p:spPr bwMode="auto">
            <a:xfrm>
              <a:off x="2886" y="1082"/>
              <a:ext cx="289" cy="206"/>
            </a:xfrm>
            <a:custGeom>
              <a:avLst/>
              <a:gdLst/>
              <a:ahLst/>
              <a:cxnLst>
                <a:cxn ang="0">
                  <a:pos x="424" y="0"/>
                </a:cxn>
                <a:cxn ang="0">
                  <a:pos x="352" y="0"/>
                </a:cxn>
                <a:cxn ang="0">
                  <a:pos x="0" y="248"/>
                </a:cxn>
              </a:cxnLst>
              <a:rect l="0" t="0" r="r" b="b"/>
              <a:pathLst>
                <a:path w="424" h="248">
                  <a:moveTo>
                    <a:pt x="424" y="0"/>
                  </a:moveTo>
                  <a:lnTo>
                    <a:pt x="352" y="0"/>
                  </a:lnTo>
                  <a:lnTo>
                    <a:pt x="0" y="248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030" name="Rectangle 22"/>
            <p:cNvSpPr>
              <a:spLocks noChangeAspect="1" noChangeArrowheads="1"/>
            </p:cNvSpPr>
            <p:nvPr/>
          </p:nvSpPr>
          <p:spPr bwMode="auto">
            <a:xfrm>
              <a:off x="3199" y="1629"/>
              <a:ext cx="53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Brachial (arm)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31" name="Rectangle 23"/>
            <p:cNvSpPr>
              <a:spLocks noChangeAspect="1" noChangeArrowheads="1"/>
            </p:cNvSpPr>
            <p:nvPr/>
          </p:nvSpPr>
          <p:spPr bwMode="auto">
            <a:xfrm>
              <a:off x="3199" y="621"/>
              <a:ext cx="35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Otic (ear)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32" name="Rectangle 24"/>
            <p:cNvSpPr>
              <a:spLocks noChangeAspect="1" noChangeArrowheads="1"/>
            </p:cNvSpPr>
            <p:nvPr/>
          </p:nvSpPr>
          <p:spPr bwMode="auto">
            <a:xfrm>
              <a:off x="3199" y="828"/>
              <a:ext cx="84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Occipital (back of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head or base of skull) 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33" name="Rectangle 25"/>
            <p:cNvSpPr>
              <a:spLocks noChangeAspect="1" noChangeArrowheads="1"/>
            </p:cNvSpPr>
            <p:nvPr/>
          </p:nvSpPr>
          <p:spPr bwMode="auto">
            <a:xfrm>
              <a:off x="3199" y="1034"/>
              <a:ext cx="70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Acromial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(point of shoulder)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34" name="Rectangle 26"/>
            <p:cNvSpPr>
              <a:spLocks noChangeAspect="1" noChangeArrowheads="1"/>
            </p:cNvSpPr>
            <p:nvPr/>
          </p:nvSpPr>
          <p:spPr bwMode="auto">
            <a:xfrm>
              <a:off x="3199" y="1241"/>
              <a:ext cx="5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Vertebral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(spinal column)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35" name="Rectangle 27"/>
            <p:cNvSpPr>
              <a:spLocks noChangeAspect="1" noChangeArrowheads="1"/>
            </p:cNvSpPr>
            <p:nvPr/>
          </p:nvSpPr>
          <p:spPr bwMode="auto">
            <a:xfrm>
              <a:off x="3199" y="1438"/>
              <a:ext cx="62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Scapular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(shoulder blade)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36" name="Rectangle 28"/>
            <p:cNvSpPr>
              <a:spLocks noChangeAspect="1" noChangeArrowheads="1"/>
            </p:cNvSpPr>
            <p:nvPr/>
          </p:nvSpPr>
          <p:spPr bwMode="auto">
            <a:xfrm>
              <a:off x="3199" y="1727"/>
              <a:ext cx="6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Dorsum or dorsal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(back)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37" name="Rectangle 29"/>
            <p:cNvSpPr>
              <a:spLocks noChangeAspect="1" noChangeArrowheads="1"/>
            </p:cNvSpPr>
            <p:nvPr/>
          </p:nvSpPr>
          <p:spPr bwMode="auto">
            <a:xfrm>
              <a:off x="3199" y="1935"/>
              <a:ext cx="58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Olecranal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(back of elbow)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38" name="Rectangle 30"/>
            <p:cNvSpPr>
              <a:spLocks noChangeAspect="1" noChangeArrowheads="1"/>
            </p:cNvSpPr>
            <p:nvPr/>
          </p:nvSpPr>
          <p:spPr bwMode="auto">
            <a:xfrm>
              <a:off x="3199" y="2136"/>
              <a:ext cx="511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Lumbar (loin)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39" name="Rectangle 31"/>
            <p:cNvSpPr>
              <a:spLocks noChangeAspect="1" noChangeArrowheads="1"/>
            </p:cNvSpPr>
            <p:nvPr/>
          </p:nvSpPr>
          <p:spPr bwMode="auto">
            <a:xfrm>
              <a:off x="3199" y="2235"/>
              <a:ext cx="55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Sacral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(between hips)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40" name="Rectangle 32"/>
            <p:cNvSpPr>
              <a:spLocks noChangeAspect="1" noChangeArrowheads="1"/>
            </p:cNvSpPr>
            <p:nvPr/>
          </p:nvSpPr>
          <p:spPr bwMode="auto">
            <a:xfrm>
              <a:off x="3199" y="2586"/>
              <a:ext cx="635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Gluteal (buttock)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41" name="Rectangle 33"/>
            <p:cNvSpPr>
              <a:spLocks noChangeAspect="1" noChangeArrowheads="1"/>
            </p:cNvSpPr>
            <p:nvPr/>
          </p:nvSpPr>
          <p:spPr bwMode="auto">
            <a:xfrm>
              <a:off x="3199" y="2733"/>
              <a:ext cx="677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Perineal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(region between</a:t>
              </a:r>
              <a:endParaRPr lang="en-US" sz="1000">
                <a:latin typeface="Arial" charset="0"/>
              </a:endParaRP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the anus and </a:t>
              </a:r>
              <a:endParaRPr lang="en-US" sz="1000">
                <a:latin typeface="Arial" charset="0"/>
              </a:endParaRP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external genitalia)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42" name="Rectangle 34"/>
            <p:cNvSpPr>
              <a:spLocks noChangeAspect="1" noChangeArrowheads="1"/>
            </p:cNvSpPr>
            <p:nvPr/>
          </p:nvSpPr>
          <p:spPr bwMode="auto">
            <a:xfrm>
              <a:off x="3199" y="3128"/>
              <a:ext cx="58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Femoral (thigh)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43" name="Rectangle 35"/>
            <p:cNvSpPr>
              <a:spLocks noChangeAspect="1" noChangeArrowheads="1"/>
            </p:cNvSpPr>
            <p:nvPr/>
          </p:nvSpPr>
          <p:spPr bwMode="auto">
            <a:xfrm>
              <a:off x="3199" y="3248"/>
              <a:ext cx="53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Popliteal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(back of knee)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44" name="Rectangle 36"/>
            <p:cNvSpPr>
              <a:spLocks noChangeAspect="1" noChangeArrowheads="1"/>
            </p:cNvSpPr>
            <p:nvPr/>
          </p:nvSpPr>
          <p:spPr bwMode="auto">
            <a:xfrm>
              <a:off x="3199" y="3471"/>
              <a:ext cx="41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Sural (calf)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45" name="Rectangle 37"/>
            <p:cNvSpPr>
              <a:spLocks noChangeAspect="1" noChangeArrowheads="1"/>
            </p:cNvSpPr>
            <p:nvPr/>
          </p:nvSpPr>
          <p:spPr bwMode="auto">
            <a:xfrm>
              <a:off x="3199" y="3590"/>
              <a:ext cx="60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Calcaneal (heel)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46" name="Rectangle 38"/>
            <p:cNvSpPr>
              <a:spLocks noChangeAspect="1" noChangeArrowheads="1"/>
            </p:cNvSpPr>
            <p:nvPr/>
          </p:nvSpPr>
          <p:spPr bwMode="auto">
            <a:xfrm>
              <a:off x="3199" y="3716"/>
              <a:ext cx="505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Plantar (sole)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47" name="Rectangle 39"/>
            <p:cNvSpPr>
              <a:spLocks noChangeAspect="1" noChangeArrowheads="1"/>
            </p:cNvSpPr>
            <p:nvPr/>
          </p:nvSpPr>
          <p:spPr bwMode="auto">
            <a:xfrm>
              <a:off x="1546" y="2314"/>
              <a:ext cx="2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Manus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(hand)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48" name="Rectangle 40"/>
            <p:cNvSpPr>
              <a:spLocks noChangeAspect="1" noChangeArrowheads="1"/>
            </p:cNvSpPr>
            <p:nvPr/>
          </p:nvSpPr>
          <p:spPr bwMode="auto">
            <a:xfrm>
              <a:off x="1560" y="1667"/>
              <a:ext cx="35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Upper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extremity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49" name="Rectangle 41"/>
            <p:cNvSpPr>
              <a:spLocks noChangeAspect="1" noChangeArrowheads="1"/>
            </p:cNvSpPr>
            <p:nvPr/>
          </p:nvSpPr>
          <p:spPr bwMode="auto">
            <a:xfrm>
              <a:off x="1928" y="809"/>
              <a:ext cx="33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Cephalic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(head)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50" name="Rectangle 42"/>
            <p:cNvSpPr>
              <a:spLocks noChangeAspect="1" noChangeArrowheads="1"/>
            </p:cNvSpPr>
            <p:nvPr/>
          </p:nvSpPr>
          <p:spPr bwMode="auto">
            <a:xfrm>
              <a:off x="1767" y="2991"/>
              <a:ext cx="35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Lower</a:t>
              </a:r>
            </a:p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extremity</a:t>
              </a:r>
              <a:endParaRPr lang="en-US" sz="1000">
                <a:latin typeface="Arial" charset="0"/>
              </a:endParaRPr>
            </a:p>
          </p:txBody>
        </p:sp>
        <p:sp>
          <p:nvSpPr>
            <p:cNvPr id="299051" name="Rectangle 43"/>
            <p:cNvSpPr>
              <a:spLocks noChangeAspect="1" noChangeArrowheads="1"/>
            </p:cNvSpPr>
            <p:nvPr/>
          </p:nvSpPr>
          <p:spPr bwMode="auto">
            <a:xfrm>
              <a:off x="2317" y="3885"/>
              <a:ext cx="475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  <a:latin typeface="Arial" charset="0"/>
                </a:rPr>
                <a:t>(b) Posterior</a:t>
              </a:r>
              <a:endParaRPr lang="en-US" sz="1000">
                <a:latin typeface="Arial" charset="0"/>
              </a:endParaRPr>
            </a:p>
          </p:txBody>
        </p:sp>
        <p:grpSp>
          <p:nvGrpSpPr>
            <p:cNvPr id="299052" name="Group 44"/>
            <p:cNvGrpSpPr>
              <a:grpSpLocks noChangeAspect="1"/>
            </p:cNvGrpSpPr>
            <p:nvPr/>
          </p:nvGrpSpPr>
          <p:grpSpPr bwMode="auto">
            <a:xfrm>
              <a:off x="2266" y="655"/>
              <a:ext cx="92" cy="411"/>
              <a:chOff x="2663" y="0"/>
              <a:chExt cx="136" cy="605"/>
            </a:xfrm>
          </p:grpSpPr>
          <p:sp>
            <p:nvSpPr>
              <p:cNvPr id="299053" name="Line 45"/>
              <p:cNvSpPr>
                <a:spLocks noChangeAspect="1" noChangeShapeType="1"/>
              </p:cNvSpPr>
              <p:nvPr/>
            </p:nvSpPr>
            <p:spPr bwMode="auto">
              <a:xfrm flipH="1">
                <a:off x="2663" y="300"/>
                <a:ext cx="64" cy="1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54" name="Line 46"/>
              <p:cNvSpPr>
                <a:spLocks noChangeAspect="1" noChangeShapeType="1"/>
              </p:cNvSpPr>
              <p:nvPr/>
            </p:nvSpPr>
            <p:spPr bwMode="auto">
              <a:xfrm flipH="1">
                <a:off x="2735" y="0"/>
                <a:ext cx="64" cy="1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55" name="Line 47"/>
              <p:cNvSpPr>
                <a:spLocks noChangeAspect="1" noChangeShapeType="1"/>
              </p:cNvSpPr>
              <p:nvPr/>
            </p:nvSpPr>
            <p:spPr bwMode="auto">
              <a:xfrm flipH="1">
                <a:off x="2731" y="604"/>
                <a:ext cx="64" cy="1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56" name="Line 48"/>
              <p:cNvSpPr>
                <a:spLocks noChangeAspect="1" noChangeShapeType="1"/>
              </p:cNvSpPr>
              <p:nvPr/>
            </p:nvSpPr>
            <p:spPr bwMode="auto">
              <a:xfrm>
                <a:off x="2732" y="0"/>
                <a:ext cx="0" cy="60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99057" name="Group 49"/>
            <p:cNvGrpSpPr>
              <a:grpSpLocks noChangeAspect="1"/>
            </p:cNvGrpSpPr>
            <p:nvPr/>
          </p:nvGrpSpPr>
          <p:grpSpPr bwMode="auto">
            <a:xfrm>
              <a:off x="1813" y="1237"/>
              <a:ext cx="181" cy="958"/>
              <a:chOff x="1949" y="1142"/>
              <a:chExt cx="226" cy="1197"/>
            </a:xfrm>
          </p:grpSpPr>
          <p:sp>
            <p:nvSpPr>
              <p:cNvPr id="299058" name="Line 50"/>
              <p:cNvSpPr>
                <a:spLocks noChangeAspect="1" noChangeShapeType="1"/>
              </p:cNvSpPr>
              <p:nvPr/>
            </p:nvSpPr>
            <p:spPr bwMode="auto">
              <a:xfrm flipH="1">
                <a:off x="1949" y="1736"/>
                <a:ext cx="165" cy="6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59" name="Line 51"/>
              <p:cNvSpPr>
                <a:spLocks noChangeAspect="1" noChangeShapeType="1"/>
              </p:cNvSpPr>
              <p:nvPr/>
            </p:nvSpPr>
            <p:spPr bwMode="auto">
              <a:xfrm flipH="1">
                <a:off x="2120" y="1142"/>
                <a:ext cx="55" cy="2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60" name="Line 52"/>
              <p:cNvSpPr>
                <a:spLocks noChangeAspect="1" noChangeShapeType="1"/>
              </p:cNvSpPr>
              <p:nvPr/>
            </p:nvSpPr>
            <p:spPr bwMode="auto">
              <a:xfrm flipH="1">
                <a:off x="2117" y="2337"/>
                <a:ext cx="55" cy="2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61" name="Line 53"/>
              <p:cNvSpPr>
                <a:spLocks noChangeAspect="1" noChangeShapeType="1"/>
              </p:cNvSpPr>
              <p:nvPr/>
            </p:nvSpPr>
            <p:spPr bwMode="auto">
              <a:xfrm>
                <a:off x="2118" y="1142"/>
                <a:ext cx="0" cy="119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99062" name="Group 54"/>
            <p:cNvGrpSpPr>
              <a:grpSpLocks noChangeAspect="1"/>
            </p:cNvGrpSpPr>
            <p:nvPr/>
          </p:nvGrpSpPr>
          <p:grpSpPr bwMode="auto">
            <a:xfrm>
              <a:off x="2012" y="2297"/>
              <a:ext cx="205" cy="1503"/>
              <a:chOff x="2198" y="2467"/>
              <a:chExt cx="256" cy="1879"/>
            </a:xfrm>
          </p:grpSpPr>
          <p:sp>
            <p:nvSpPr>
              <p:cNvPr id="299063" name="Line 5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198" y="3399"/>
                <a:ext cx="197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64" name="Line 56"/>
              <p:cNvSpPr>
                <a:spLocks noChangeAspect="1" noChangeShapeType="1"/>
              </p:cNvSpPr>
              <p:nvPr/>
            </p:nvSpPr>
            <p:spPr bwMode="auto">
              <a:xfrm flipH="1">
                <a:off x="2396" y="2469"/>
                <a:ext cx="5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65" name="Line 57"/>
              <p:cNvSpPr>
                <a:spLocks noChangeAspect="1" noChangeShapeType="1"/>
              </p:cNvSpPr>
              <p:nvPr/>
            </p:nvSpPr>
            <p:spPr bwMode="auto">
              <a:xfrm flipH="1">
                <a:off x="2395" y="4344"/>
                <a:ext cx="56" cy="2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66" name="Line 58"/>
              <p:cNvSpPr>
                <a:spLocks noChangeAspect="1" noChangeShapeType="1"/>
              </p:cNvSpPr>
              <p:nvPr/>
            </p:nvSpPr>
            <p:spPr bwMode="auto">
              <a:xfrm>
                <a:off x="2397" y="2467"/>
                <a:ext cx="0" cy="1877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99067" name="Group 59"/>
            <p:cNvGrpSpPr>
              <a:grpSpLocks noChangeAspect="1"/>
            </p:cNvGrpSpPr>
            <p:nvPr/>
          </p:nvGrpSpPr>
          <p:grpSpPr bwMode="auto">
            <a:xfrm>
              <a:off x="1814" y="2213"/>
              <a:ext cx="93" cy="314"/>
              <a:chOff x="2663" y="0"/>
              <a:chExt cx="136" cy="605"/>
            </a:xfrm>
          </p:grpSpPr>
          <p:sp>
            <p:nvSpPr>
              <p:cNvPr id="299068" name="Line 60"/>
              <p:cNvSpPr>
                <a:spLocks noChangeAspect="1" noChangeShapeType="1"/>
              </p:cNvSpPr>
              <p:nvPr/>
            </p:nvSpPr>
            <p:spPr bwMode="auto">
              <a:xfrm flipH="1">
                <a:off x="2663" y="300"/>
                <a:ext cx="64" cy="1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69" name="Line 61"/>
              <p:cNvSpPr>
                <a:spLocks noChangeAspect="1" noChangeShapeType="1"/>
              </p:cNvSpPr>
              <p:nvPr/>
            </p:nvSpPr>
            <p:spPr bwMode="auto">
              <a:xfrm flipH="1">
                <a:off x="2735" y="0"/>
                <a:ext cx="64" cy="1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70" name="Line 62"/>
              <p:cNvSpPr>
                <a:spLocks noChangeAspect="1" noChangeShapeType="1"/>
              </p:cNvSpPr>
              <p:nvPr/>
            </p:nvSpPr>
            <p:spPr bwMode="auto">
              <a:xfrm flipH="1">
                <a:off x="2731" y="604"/>
                <a:ext cx="64" cy="1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71" name="Line 63"/>
              <p:cNvSpPr>
                <a:spLocks noChangeAspect="1" noChangeShapeType="1"/>
              </p:cNvSpPr>
              <p:nvPr/>
            </p:nvSpPr>
            <p:spPr bwMode="auto">
              <a:xfrm>
                <a:off x="2732" y="0"/>
                <a:ext cx="0" cy="60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99072" name="Freeform 64"/>
            <p:cNvSpPr>
              <a:spLocks noChangeAspect="1"/>
            </p:cNvSpPr>
            <p:nvPr/>
          </p:nvSpPr>
          <p:spPr bwMode="auto">
            <a:xfrm>
              <a:off x="2750" y="1739"/>
              <a:ext cx="423" cy="33"/>
            </a:xfrm>
            <a:custGeom>
              <a:avLst/>
              <a:gdLst/>
              <a:ahLst/>
              <a:cxnLst>
                <a:cxn ang="0">
                  <a:pos x="448" y="32"/>
                </a:cxn>
                <a:cxn ang="0">
                  <a:pos x="368" y="32"/>
                </a:cxn>
                <a:cxn ang="0">
                  <a:pos x="0" y="0"/>
                </a:cxn>
              </a:cxnLst>
              <a:rect l="0" t="0" r="r" b="b"/>
              <a:pathLst>
                <a:path w="448" h="32">
                  <a:moveTo>
                    <a:pt x="448" y="32"/>
                  </a:moveTo>
                  <a:lnTo>
                    <a:pt x="368" y="3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4" name="Rectangle 4"/>
          <p:cNvSpPr>
            <a:spLocks noGrp="1" noChangeArrowheads="1"/>
          </p:cNvSpPr>
          <p:nvPr>
            <p:ph type="title"/>
          </p:nvPr>
        </p:nvSpPr>
        <p:spPr>
          <a:xfrm>
            <a:off x="484495" y="-409433"/>
            <a:ext cx="8229600" cy="1399032"/>
          </a:xfrm>
        </p:spPr>
        <p:txBody>
          <a:bodyPr/>
          <a:lstStyle/>
          <a:p>
            <a:r>
              <a:rPr lang="en-US" dirty="0"/>
              <a:t>Directional Terms</a:t>
            </a:r>
          </a:p>
        </p:txBody>
      </p:sp>
      <p:sp>
        <p:nvSpPr>
          <p:cNvPr id="271365" name="Rectangle 5"/>
          <p:cNvSpPr>
            <a:spLocks noGrp="1" noChangeArrowheads="1"/>
          </p:cNvSpPr>
          <p:nvPr>
            <p:ph idx="1"/>
          </p:nvPr>
        </p:nvSpPr>
        <p:spPr>
          <a:xfrm>
            <a:off x="298450" y="977900"/>
            <a:ext cx="9150350" cy="5499100"/>
          </a:xfrm>
        </p:spPr>
        <p:txBody>
          <a:bodyPr/>
          <a:lstStyle/>
          <a:p>
            <a:r>
              <a:rPr lang="en-US" b="1" u="sng" dirty="0" smtClean="0"/>
              <a:t>Superior</a:t>
            </a:r>
            <a:r>
              <a:rPr lang="en-US" b="1" dirty="0" smtClean="0"/>
              <a:t>: </a:t>
            </a:r>
            <a:r>
              <a:rPr lang="en-US" dirty="0" smtClean="0"/>
              <a:t>toward the head</a:t>
            </a:r>
          </a:p>
          <a:p>
            <a:r>
              <a:rPr lang="en-US" b="1" u="sng" dirty="0" smtClean="0"/>
              <a:t>Inferior</a:t>
            </a:r>
            <a:r>
              <a:rPr lang="en-US" b="1" dirty="0" smtClean="0"/>
              <a:t> </a:t>
            </a:r>
            <a:r>
              <a:rPr lang="en-US" dirty="0" smtClean="0"/>
              <a:t>: away </a:t>
            </a:r>
            <a:r>
              <a:rPr lang="en-US" dirty="0"/>
              <a:t>from the </a:t>
            </a:r>
            <a:r>
              <a:rPr lang="en-US" dirty="0" smtClean="0"/>
              <a:t>head</a:t>
            </a:r>
          </a:p>
          <a:p>
            <a:pPr>
              <a:buNone/>
            </a:pPr>
            <a:r>
              <a:rPr lang="en-US" b="1" i="1" dirty="0" smtClean="0"/>
              <a:t>Example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The knees are </a:t>
            </a:r>
            <a:r>
              <a:rPr lang="en-US" b="1" dirty="0" smtClean="0">
                <a:solidFill>
                  <a:srgbClr val="FF0000"/>
                </a:solidFill>
              </a:rPr>
              <a:t>inferior</a:t>
            </a:r>
            <a:r>
              <a:rPr lang="en-US" dirty="0" smtClean="0">
                <a:solidFill>
                  <a:srgbClr val="FF0000"/>
                </a:solidFill>
              </a:rPr>
              <a:t> to the belly button.</a:t>
            </a:r>
            <a:endParaRPr lang="en-US" dirty="0"/>
          </a:p>
          <a:p>
            <a:r>
              <a:rPr lang="en-US" b="1" u="sng" dirty="0" smtClean="0"/>
              <a:t>Anterior</a:t>
            </a:r>
            <a:r>
              <a:rPr lang="en-US" b="1" dirty="0" smtClean="0"/>
              <a:t>: </a:t>
            </a:r>
            <a:r>
              <a:rPr lang="en-US" dirty="0" smtClean="0"/>
              <a:t>toward the front of the body </a:t>
            </a:r>
          </a:p>
          <a:p>
            <a:r>
              <a:rPr lang="en-US" b="1" u="sng" dirty="0" smtClean="0"/>
              <a:t>Posterior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dirty="0"/>
              <a:t>toward the </a:t>
            </a:r>
            <a:r>
              <a:rPr lang="en-US" dirty="0" smtClean="0"/>
              <a:t>back </a:t>
            </a:r>
            <a:r>
              <a:rPr lang="en-US" dirty="0"/>
              <a:t>of the </a:t>
            </a:r>
            <a:r>
              <a:rPr lang="en-US" dirty="0" smtClean="0"/>
              <a:t>body</a:t>
            </a:r>
          </a:p>
          <a:p>
            <a:pPr>
              <a:buNone/>
            </a:pPr>
            <a:r>
              <a:rPr lang="en-US" b="1" i="1" dirty="0" smtClean="0"/>
              <a:t>Example: </a:t>
            </a:r>
            <a:r>
              <a:rPr lang="en-US" dirty="0" smtClean="0">
                <a:solidFill>
                  <a:srgbClr val="FF0000"/>
                </a:solidFill>
              </a:rPr>
              <a:t>The nose is on the </a:t>
            </a:r>
            <a:r>
              <a:rPr lang="en-US" b="1" dirty="0" smtClean="0">
                <a:solidFill>
                  <a:srgbClr val="FF0000"/>
                </a:solidFill>
              </a:rPr>
              <a:t>anterior</a:t>
            </a:r>
            <a:r>
              <a:rPr lang="en-US" dirty="0" smtClean="0">
                <a:solidFill>
                  <a:srgbClr val="FF0000"/>
                </a:solidFill>
              </a:rPr>
              <a:t> side of the body.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b="1" u="sng" dirty="0" smtClean="0"/>
              <a:t>Lateral</a:t>
            </a:r>
            <a:r>
              <a:rPr lang="en-US" dirty="0" smtClean="0"/>
              <a:t>: </a:t>
            </a:r>
            <a:r>
              <a:rPr lang="en-US" dirty="0"/>
              <a:t>away from the </a:t>
            </a:r>
            <a:r>
              <a:rPr lang="en-US" dirty="0" smtClean="0"/>
              <a:t>midline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1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1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1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1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1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1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1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1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1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1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1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1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1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1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Directional Terms</a:t>
            </a:r>
          </a:p>
        </p:txBody>
      </p:sp>
      <p:sp>
        <p:nvSpPr>
          <p:cNvPr id="272389" name="Rectangle 5"/>
          <p:cNvSpPr>
            <a:spLocks noGrp="1" noChangeArrowheads="1"/>
          </p:cNvSpPr>
          <p:nvPr>
            <p:ph idx="1"/>
          </p:nvPr>
        </p:nvSpPr>
        <p:spPr>
          <a:xfrm>
            <a:off x="525439" y="1514319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en-US" b="1" u="sng" dirty="0" smtClean="0"/>
              <a:t>Lateral</a:t>
            </a:r>
            <a:r>
              <a:rPr lang="en-US" dirty="0" smtClean="0"/>
              <a:t>: away from the midline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u="sng" dirty="0" smtClean="0"/>
              <a:t>Medial</a:t>
            </a:r>
            <a:r>
              <a:rPr lang="en-US" b="1" dirty="0" smtClean="0"/>
              <a:t>: </a:t>
            </a:r>
            <a:r>
              <a:rPr lang="en-US" dirty="0" smtClean="0"/>
              <a:t>toward the midline</a:t>
            </a:r>
          </a:p>
          <a:p>
            <a:pPr>
              <a:buNone/>
            </a:pPr>
            <a:r>
              <a:rPr lang="en-US" b="1" i="1" dirty="0" smtClean="0"/>
              <a:t>Example:  </a:t>
            </a:r>
            <a:r>
              <a:rPr lang="en-US" dirty="0" smtClean="0">
                <a:solidFill>
                  <a:srgbClr val="FF0000"/>
                </a:solidFill>
              </a:rPr>
              <a:t>The lips are </a:t>
            </a:r>
            <a:r>
              <a:rPr lang="en-US" b="1" dirty="0" smtClean="0">
                <a:solidFill>
                  <a:srgbClr val="FF0000"/>
                </a:solidFill>
              </a:rPr>
              <a:t>medial</a:t>
            </a:r>
            <a:r>
              <a:rPr lang="en-US" dirty="0" smtClean="0">
                <a:solidFill>
                  <a:srgbClr val="FF0000"/>
                </a:solidFill>
              </a:rPr>
              <a:t> to the ears.</a:t>
            </a:r>
          </a:p>
          <a:p>
            <a:pPr>
              <a:buNone/>
            </a:pPr>
            <a:endParaRPr lang="en-US" b="1" i="1" dirty="0" smtClean="0"/>
          </a:p>
          <a:p>
            <a:r>
              <a:rPr lang="en-US" b="1" u="sng" dirty="0" smtClean="0"/>
              <a:t>Proximal</a:t>
            </a:r>
            <a:r>
              <a:rPr lang="en-US" b="1" dirty="0" smtClean="0"/>
              <a:t>: </a:t>
            </a:r>
            <a:r>
              <a:rPr lang="en-US" dirty="0" smtClean="0"/>
              <a:t>closer to the trunk of the body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u="sng" dirty="0" smtClean="0"/>
              <a:t>Distal</a:t>
            </a:r>
            <a:r>
              <a:rPr lang="en-US" dirty="0" smtClean="0"/>
              <a:t>: farther from the trunk of the body</a:t>
            </a:r>
          </a:p>
          <a:p>
            <a:pPr>
              <a:buNone/>
            </a:pPr>
            <a:r>
              <a:rPr lang="en-US" b="1" i="1" dirty="0" smtClean="0"/>
              <a:t>Example: </a:t>
            </a:r>
            <a:r>
              <a:rPr lang="en-US" dirty="0" smtClean="0">
                <a:solidFill>
                  <a:srgbClr val="FF0000"/>
                </a:solidFill>
              </a:rPr>
              <a:t>The fingers are </a:t>
            </a:r>
            <a:r>
              <a:rPr lang="en-US" b="1" dirty="0" smtClean="0">
                <a:solidFill>
                  <a:srgbClr val="FF0000"/>
                </a:solidFill>
              </a:rPr>
              <a:t>distal </a:t>
            </a:r>
            <a:r>
              <a:rPr lang="en-US" dirty="0" smtClean="0">
                <a:solidFill>
                  <a:srgbClr val="FF0000"/>
                </a:solidFill>
              </a:rPr>
              <a:t>to the wrist.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2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2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2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2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2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2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2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2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23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23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23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23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450" y="1097280"/>
            <a:ext cx="8270875" cy="4936808"/>
          </a:xfrm>
        </p:spPr>
        <p:txBody>
          <a:bodyPr/>
          <a:lstStyle/>
          <a:p>
            <a:r>
              <a:rPr lang="en-US" b="1" u="sng" dirty="0" smtClean="0"/>
              <a:t>Superficial</a:t>
            </a:r>
            <a:r>
              <a:rPr lang="en-US" b="1" dirty="0" smtClean="0"/>
              <a:t>: </a:t>
            </a:r>
            <a:r>
              <a:rPr lang="en-US" dirty="0" smtClean="0"/>
              <a:t>toward the body surface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u="sng" dirty="0" smtClean="0"/>
              <a:t>Deep</a:t>
            </a:r>
            <a:r>
              <a:rPr lang="en-US" b="1" dirty="0" smtClean="0"/>
              <a:t> </a:t>
            </a:r>
            <a:r>
              <a:rPr lang="en-US" dirty="0" smtClean="0"/>
              <a:t>– away from the body surface</a:t>
            </a:r>
          </a:p>
          <a:p>
            <a:pPr>
              <a:buNone/>
            </a:pPr>
            <a:r>
              <a:rPr lang="en-US" b="1" i="1" dirty="0" smtClean="0"/>
              <a:t>Example: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The skin is a </a:t>
            </a:r>
            <a:r>
              <a:rPr lang="en-US" b="1" dirty="0" smtClean="0">
                <a:solidFill>
                  <a:srgbClr val="FF0000"/>
                </a:solidFill>
              </a:rPr>
              <a:t>superficial</a:t>
            </a:r>
            <a:r>
              <a:rPr lang="en-US" dirty="0" smtClean="0">
                <a:solidFill>
                  <a:srgbClr val="FF0000"/>
                </a:solidFill>
              </a:rPr>
              <a:t> organ.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        The thigh muscles are </a:t>
            </a:r>
            <a:r>
              <a:rPr lang="en-US" b="1" dirty="0" smtClean="0">
                <a:solidFill>
                  <a:srgbClr val="FF0000"/>
                </a:solidFill>
              </a:rPr>
              <a:t>deep</a:t>
            </a:r>
            <a:r>
              <a:rPr lang="en-US" dirty="0" smtClean="0">
                <a:solidFill>
                  <a:srgbClr val="FF0000"/>
                </a:solidFill>
              </a:rPr>
              <a:t> to the skin.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Anatomical Variability</a:t>
            </a:r>
          </a:p>
        </p:txBody>
      </p:sp>
      <p:sp>
        <p:nvSpPr>
          <p:cNvPr id="278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Humans vary slightly in both external and internal anatomy</a:t>
            </a:r>
          </a:p>
          <a:p>
            <a:r>
              <a:rPr lang="en-US" dirty="0"/>
              <a:t>Over 90% of all anatomical structures match textbook descriptions, but:</a:t>
            </a:r>
          </a:p>
          <a:p>
            <a:pPr lvl="1"/>
            <a:r>
              <a:rPr lang="en-US" dirty="0"/>
              <a:t>Nerves or blood vessels may be somewhat out of place</a:t>
            </a:r>
          </a:p>
          <a:p>
            <a:pPr lvl="1"/>
            <a:r>
              <a:rPr lang="en-US" dirty="0"/>
              <a:t>Small muscles may be missing</a:t>
            </a:r>
          </a:p>
          <a:p>
            <a:r>
              <a:rPr lang="en-US" dirty="0"/>
              <a:t>  Extreme anatomical variations are seldom seen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8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8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8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8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8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8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Directional Terms</a:t>
            </a:r>
          </a:p>
        </p:txBody>
      </p:sp>
      <p:sp>
        <p:nvSpPr>
          <p:cNvPr id="273416" name="Text Box 8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Table 1.1a</a:t>
            </a:r>
          </a:p>
        </p:txBody>
      </p:sp>
      <p:pic>
        <p:nvPicPr>
          <p:cNvPr id="273417" name="Picture 9"/>
          <p:cNvPicPr>
            <a:picLocks noChangeAspect="1" noChangeArrowheads="1"/>
          </p:cNvPicPr>
          <p:nvPr/>
        </p:nvPicPr>
        <p:blipFill>
          <a:blip r:embed="rId2" cstate="print"/>
          <a:srcRect t="1736" r="629" b="5702"/>
          <a:stretch>
            <a:fillRect/>
          </a:stretch>
        </p:blipFill>
        <p:spPr bwMode="auto">
          <a:xfrm>
            <a:off x="307975" y="760413"/>
            <a:ext cx="8528050" cy="5668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Directional Terms</a:t>
            </a:r>
          </a:p>
        </p:txBody>
      </p:sp>
      <p:sp>
        <p:nvSpPr>
          <p:cNvPr id="274438" name="Text Box 6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Table 1.1b</a:t>
            </a:r>
          </a:p>
        </p:txBody>
      </p:sp>
      <p:pic>
        <p:nvPicPr>
          <p:cNvPr id="274439" name="Picture 7"/>
          <p:cNvPicPr>
            <a:picLocks noChangeAspect="1" noChangeArrowheads="1"/>
          </p:cNvPicPr>
          <p:nvPr/>
        </p:nvPicPr>
        <p:blipFill>
          <a:blip r:embed="rId2" cstate="print"/>
          <a:srcRect t="1927" b="6165"/>
          <a:stretch>
            <a:fillRect/>
          </a:stretch>
        </p:blipFill>
        <p:spPr bwMode="auto">
          <a:xfrm>
            <a:off x="104775" y="854075"/>
            <a:ext cx="8932863" cy="5526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Body Planes</a:t>
            </a:r>
          </a:p>
        </p:txBody>
      </p:sp>
      <p:sp>
        <p:nvSpPr>
          <p:cNvPr id="279558" name="Text Box 6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accent2"/>
                </a:solidFill>
                <a:latin typeface="Arial" charset="0"/>
              </a:rPr>
              <a:t>Figure 1.8</a:t>
            </a:r>
          </a:p>
        </p:txBody>
      </p:sp>
      <p:pic>
        <p:nvPicPr>
          <p:cNvPr id="279559" name="Picture 7"/>
          <p:cNvPicPr>
            <a:picLocks noChangeAspect="1" noChangeArrowheads="1"/>
          </p:cNvPicPr>
          <p:nvPr/>
        </p:nvPicPr>
        <p:blipFill>
          <a:blip r:embed="rId2" cstate="print"/>
          <a:srcRect l="2623" t="1489" r="2525" b="34885"/>
          <a:stretch>
            <a:fillRect/>
          </a:stretch>
        </p:blipFill>
        <p:spPr bwMode="auto">
          <a:xfrm>
            <a:off x="1028700" y="749300"/>
            <a:ext cx="7086600" cy="583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5342</TotalTime>
  <Words>1171</Words>
  <Application>Microsoft Office PowerPoint</Application>
  <PresentationFormat>On-screen Show (4:3)</PresentationFormat>
  <Paragraphs>350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Verve</vt:lpstr>
      <vt:lpstr>1</vt:lpstr>
      <vt:lpstr>Anatomical Position</vt:lpstr>
      <vt:lpstr>Directional Terms</vt:lpstr>
      <vt:lpstr>Directional Terms</vt:lpstr>
      <vt:lpstr>Slide 5</vt:lpstr>
      <vt:lpstr>Anatomical Variability</vt:lpstr>
      <vt:lpstr>Directional Terms</vt:lpstr>
      <vt:lpstr>Directional Terms</vt:lpstr>
      <vt:lpstr>Body Planes</vt:lpstr>
      <vt:lpstr>Body Planes</vt:lpstr>
      <vt:lpstr>Body Cavities</vt:lpstr>
      <vt:lpstr>Body Cavities</vt:lpstr>
      <vt:lpstr>Body Cavities</vt:lpstr>
      <vt:lpstr>Body Cavities</vt:lpstr>
      <vt:lpstr>Body Cavities</vt:lpstr>
      <vt:lpstr>Other Body Cavities</vt:lpstr>
      <vt:lpstr>Other Body Cavities</vt:lpstr>
      <vt:lpstr>Ventral Body Cavity Membranes</vt:lpstr>
      <vt:lpstr>Heart Serosae</vt:lpstr>
      <vt:lpstr>Serous Membrane Relationship</vt:lpstr>
      <vt:lpstr>Abdominopelvic Quadrants</vt:lpstr>
      <vt:lpstr>Abdominopelvic Regions</vt:lpstr>
      <vt:lpstr>Organs of the Abdominopelvic Regions</vt:lpstr>
      <vt:lpstr>Regional Terms: Anterior View</vt:lpstr>
      <vt:lpstr>Regional Terms: Anterior View</vt:lpstr>
      <vt:lpstr>Regional Terms: Anterior View</vt:lpstr>
      <vt:lpstr>Regional Terms: Posterior View</vt:lpstr>
      <vt:lpstr>Regional Terms: Posterior View</vt:lpstr>
      <vt:lpstr>Regional Terms: Posterior View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1b</dc:title>
  <dc:creator>gtk</dc:creator>
  <cp:lastModifiedBy>fazioa</cp:lastModifiedBy>
  <cp:revision>446</cp:revision>
  <dcterms:created xsi:type="dcterms:W3CDTF">2002-11-19T06:42:31Z</dcterms:created>
  <dcterms:modified xsi:type="dcterms:W3CDTF">2013-09-17T18:34:51Z</dcterms:modified>
</cp:coreProperties>
</file>